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1" r:id="rId5"/>
    <p:sldId id="263" r:id="rId6"/>
    <p:sldId id="264" r:id="rId7"/>
    <p:sldId id="281" r:id="rId8"/>
    <p:sldId id="282" r:id="rId9"/>
    <p:sldId id="271" r:id="rId10"/>
    <p:sldId id="273" r:id="rId11"/>
    <p:sldId id="274" r:id="rId12"/>
    <p:sldId id="275" r:id="rId13"/>
    <p:sldId id="272" r:id="rId14"/>
    <p:sldId id="276" r:id="rId15"/>
    <p:sldId id="279" r:id="rId16"/>
    <p:sldId id="280" r:id="rId17"/>
    <p:sldId id="286" r:id="rId18"/>
    <p:sldId id="283" r:id="rId19"/>
    <p:sldId id="284" r:id="rId20"/>
    <p:sldId id="296" r:id="rId2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tilayo Balogun" initials="T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000000"/>
    <a:srgbClr val="C84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howGuides="1">
      <p:cViewPr varScale="1">
        <p:scale>
          <a:sx n="46" d="100"/>
          <a:sy n="46" d="100"/>
        </p:scale>
        <p:origin x="780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AppData\Roaming\Microsoft\Excel\Sql%20Magic_Made%20Analysis%20(version%201).xlsb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AppData\Roaming\Microsoft\Excel\Sql%20Magic_Made%20Analysis%20(version%201).xlsb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AppData\Roaming\Microsoft\Excel\Sql%20Magic_Made%20Analysis%20(version%201).xlsb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AppData\Roaming\Microsoft\Excel\Sql%20Magic_Made%20Analysis%20(version%201).xlsb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AppData\Roaming\Microsoft\Excel\Sql%20Magic_Made%20Analysis%20(version%201).xlsb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AppData\Roaming\Microsoft\Excel\Sql%20Magic_Made%20Analysis%20(version%201).xlsb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GB" sz="22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IE" sz="2200" dirty="0"/>
              <a:t>Completed Vs Abandoned by Average Cart Value  </a:t>
            </a:r>
          </a:p>
        </c:rich>
      </c:tx>
      <c:layout>
        <c:manualLayout>
          <c:xMode val="edge"/>
          <c:yMode val="edge"/>
          <c:x val="0.121138285744585"/>
          <c:y val="4.09143025770533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22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IE"/>
        </a:p>
      </c:txPr>
    </c:title>
    <c:autoTitleDeleted val="0"/>
    <c:plotArea>
      <c:layout>
        <c:manualLayout>
          <c:layoutTarget val="inner"/>
          <c:xMode val="edge"/>
          <c:yMode val="edge"/>
          <c:x val="0.118342281078502"/>
          <c:y val="0.167659853688502"/>
          <c:w val="0.79759584029269104"/>
          <c:h val="0.4968841793711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'Completed Vs Abadoned Count'!$B$1</c:f>
              <c:strCache>
                <c:ptCount val="1"/>
                <c:pt idx="0">
                  <c:v>Total_Count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GB" sz="16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'Completed Vs Abadoned Count'!$A$2:$A$3</c:f>
              <c:strCache>
                <c:ptCount val="2"/>
                <c:pt idx="0">
                  <c:v>Paid</c:v>
                </c:pt>
                <c:pt idx="1">
                  <c:v>Abandoned</c:v>
                </c:pt>
              </c:strCache>
            </c:strRef>
          </c:cat>
          <c:val>
            <c:numRef>
              <c:f>'Completed Vs Abadoned Count'!$B$2:$B$3</c:f>
              <c:numCache>
                <c:formatCode>General</c:formatCode>
                <c:ptCount val="2"/>
                <c:pt idx="0">
                  <c:v>3764</c:v>
                </c:pt>
                <c:pt idx="1">
                  <c:v>3447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D9-4BA3-9F57-095FFAD635F6}"/>
            </c:ext>
          </c:extLst>
        </c:ser>
        <c:ser>
          <c:idx val="1"/>
          <c:order val="1"/>
          <c:tx>
            <c:strRef>
              <c:f>'Completed Vs Abadoned Count'!$C$1</c:f>
              <c:strCache>
                <c:ptCount val="1"/>
                <c:pt idx="0">
                  <c:v>Avg_Cart_Value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GB" sz="16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'Completed Vs Abadoned Count'!$A$2:$A$3</c:f>
              <c:strCache>
                <c:ptCount val="2"/>
                <c:pt idx="0">
                  <c:v>Paid</c:v>
                </c:pt>
                <c:pt idx="1">
                  <c:v>Abandoned</c:v>
                </c:pt>
              </c:strCache>
            </c:strRef>
          </c:cat>
          <c:val>
            <c:numRef>
              <c:f>'Completed Vs Abadoned Count'!$C$2:$C$3</c:f>
              <c:numCache>
                <c:formatCode>General</c:formatCode>
                <c:ptCount val="2"/>
                <c:pt idx="0">
                  <c:v>259.58999999999997</c:v>
                </c:pt>
                <c:pt idx="1">
                  <c:v>257.02999999999997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D9-4BA3-9F57-095FFAD635F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0048511"/>
        <c:axId val="200050911"/>
      </c:barChart>
      <c:lineChart>
        <c:grouping val="standard"/>
        <c:varyColors val="0"/>
        <c:ser>
          <c:idx val="2"/>
          <c:order val="2"/>
          <c:tx>
            <c:strRef>
              <c:f>'Completed Vs Abadoned Count'!$D$1</c:f>
              <c:strCache>
                <c:ptCount val="1"/>
                <c:pt idx="0">
                  <c:v>Percentage_of_Avg_Cart_Value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GB" sz="14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'Completed Vs Abadoned Count'!$A$2:$A$3</c:f>
              <c:strCache>
                <c:ptCount val="2"/>
                <c:pt idx="0">
                  <c:v>Paid</c:v>
                </c:pt>
                <c:pt idx="1">
                  <c:v>Abandoned</c:v>
                </c:pt>
              </c:strCache>
            </c:strRef>
          </c:cat>
          <c:val>
            <c:numRef>
              <c:f>'Completed Vs Abadoned Count'!$D$2:$D$3</c:f>
              <c:numCache>
                <c:formatCode>0%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4D9-4BA3-9F57-095FFAD635F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00054751"/>
        <c:axId val="200060511"/>
      </c:lineChart>
      <c:catAx>
        <c:axId val="200048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20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050911"/>
        <c:crosses val="autoZero"/>
        <c:auto val="1"/>
        <c:lblAlgn val="ctr"/>
        <c:lblOffset val="100"/>
        <c:noMultiLvlLbl val="0"/>
      </c:catAx>
      <c:valAx>
        <c:axId val="200050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6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048511"/>
        <c:crosses val="autoZero"/>
        <c:crossBetween val="between"/>
      </c:valAx>
      <c:catAx>
        <c:axId val="20005475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0060511"/>
        <c:crosses val="autoZero"/>
        <c:auto val="1"/>
        <c:lblAlgn val="ctr"/>
        <c:lblOffset val="100"/>
        <c:noMultiLvlLbl val="0"/>
      </c:catAx>
      <c:valAx>
        <c:axId val="200060511"/>
        <c:scaling>
          <c:orientation val="minMax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6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054751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8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e2a939ca-9993-4f68-8d92-5c4759262548}"/>
      </c:ext>
    </c:extLst>
  </c:chart>
  <c:spPr>
    <a:noFill/>
    <a:ln>
      <a:noFill/>
    </a:ln>
    <a:effectLst/>
  </c:spPr>
  <c:txPr>
    <a:bodyPr/>
    <a:lstStyle/>
    <a:p>
      <a:pPr>
        <a:defRPr lang="en-GB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GB" sz="2000" b="1" i="0" u="none" strike="noStrike" kern="1200" spc="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 sz="2000" b="1">
                <a:solidFill>
                  <a:schemeClr val="tx2">
                    <a:lumMod val="75000"/>
                  </a:schemeClr>
                </a:solidFill>
              </a:rPr>
              <a:t>Abandoned</a:t>
            </a:r>
            <a:r>
              <a:rPr lang="en-IE" sz="2000" b="1" baseline="0">
                <a:solidFill>
                  <a:schemeClr val="tx2">
                    <a:lumMod val="75000"/>
                  </a:schemeClr>
                </a:solidFill>
              </a:rPr>
              <a:t> Cart Per Gender</a:t>
            </a:r>
            <a:endParaRPr lang="en-IE" sz="2000" b="1">
              <a:solidFill>
                <a:schemeClr val="tx2">
                  <a:lumMod val="7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2000" b="1" i="0" u="none" strike="noStrike" kern="1200" spc="0" baseline="0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I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'Abadoned Cart Per Gender'!$B$1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'Abadoned Cart Per Gender'!$A$2:$A$3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'Abadoned Cart Per Gender'!$B$2:$B$3</c:f>
              <c:numCache>
                <c:formatCode>General</c:formatCode>
                <c:ptCount val="2"/>
                <c:pt idx="0">
                  <c:v>2509</c:v>
                </c:pt>
                <c:pt idx="1">
                  <c:v>4702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82-4CEB-9EE1-707551142CB0}"/>
            </c:ext>
          </c:extLst>
        </c:ser>
        <c:ser>
          <c:idx val="1"/>
          <c:order val="1"/>
          <c:tx>
            <c:strRef>
              <c:f>'Abadoned Cart Per Gender'!$C$1</c:f>
              <c:strCache>
                <c:ptCount val="1"/>
                <c:pt idx="0">
                  <c:v>Abandoned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'Abadoned Cart Per Gender'!$A$2:$A$3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'Abadoned Cart Per Gender'!$C$2:$C$3</c:f>
              <c:numCache>
                <c:formatCode>General</c:formatCode>
                <c:ptCount val="2"/>
                <c:pt idx="0">
                  <c:v>1222</c:v>
                </c:pt>
                <c:pt idx="1">
                  <c:v>2225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82-4CEB-9EE1-707551142C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0587183"/>
        <c:axId val="490588143"/>
      </c:barChart>
      <c:lineChart>
        <c:grouping val="standard"/>
        <c:varyColors val="0"/>
        <c:ser>
          <c:idx val="2"/>
          <c:order val="2"/>
          <c:tx>
            <c:strRef>
              <c:f>'Abadoned Cart Per Gender'!$D$1</c:f>
              <c:strCache>
                <c:ptCount val="1"/>
                <c:pt idx="0">
                  <c:v>AbandonmentRate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'Abadoned Cart Per Gender'!$A$2:$A$3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'Abadoned Cart Per Gender'!$D$2:$D$3</c:f>
              <c:numCache>
                <c:formatCode>0%</c:formatCode>
                <c:ptCount val="2"/>
                <c:pt idx="0">
                  <c:v>0.48</c:v>
                </c:pt>
                <c:pt idx="1">
                  <c:v>0.47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F82-4CEB-9EE1-707551142C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55579887"/>
        <c:axId val="500936671"/>
      </c:lineChart>
      <c:catAx>
        <c:axId val="49058718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588143"/>
        <c:crosses val="autoZero"/>
        <c:auto val="1"/>
        <c:lblAlgn val="ctr"/>
        <c:lblOffset val="100"/>
        <c:noMultiLvlLbl val="0"/>
      </c:catAx>
      <c:valAx>
        <c:axId val="490588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587183"/>
        <c:crosses val="autoZero"/>
        <c:crossBetween val="between"/>
      </c:valAx>
      <c:catAx>
        <c:axId val="455579887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36671"/>
        <c:crosses val="max"/>
        <c:auto val="1"/>
        <c:lblAlgn val="ctr"/>
        <c:lblOffset val="100"/>
        <c:noMultiLvlLbl val="0"/>
      </c:catAx>
      <c:valAx>
        <c:axId val="500936671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5579887"/>
        <c:crosses val="max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lang="en-GB"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16c857a9-d51a-4ccd-b7cf-2f86330af34c}"/>
      </c:ext>
    </c:extLst>
  </c:chart>
  <c:spPr>
    <a:noFill/>
    <a:ln>
      <a:noFill/>
    </a:ln>
    <a:effectLst/>
  </c:spPr>
  <c:txPr>
    <a:bodyPr/>
    <a:lstStyle/>
    <a:p>
      <a:pPr>
        <a:defRPr lang="en-GB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GB" sz="2000" b="1" i="0" u="none" strike="noStrike" kern="120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Average</a:t>
            </a:r>
            <a:r>
              <a:rPr lang="en-US" sz="2000" baseline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Session</a:t>
            </a:r>
            <a:r>
              <a:rPr lang="en-US" sz="2000" baseline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Duration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2000" b="1" i="0" u="none" strike="noStrike" kern="1200" baseline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'Avg Session Per Cart Status'!$B$1</c:f>
              <c:strCache>
                <c:ptCount val="1"/>
                <c:pt idx="0">
                  <c:v>Avg_Session_Duration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396-4518-A37C-C2FE1AA0046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396-4518-A37C-C2FE1AA0046D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4E19BF27-D972-480B-8BEB-CC6F45016BC9}" type="VALUE">
                      <a:rPr lang="en-IE"/>
                      <a:pPr/>
                      <a:t>[VALUE]</a:t>
                    </a:fld>
                    <a:endParaRPr lang="en-IE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396-4518-A37C-C2FE1AA0046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4C72CEC-D2A3-4D85-AD5C-A6AED888AF86}" type="VALUE">
                      <a:rPr lang="en-IE"/>
                      <a:pPr/>
                      <a:t>[VALUE]</a:t>
                    </a:fld>
                    <a:endParaRPr lang="en-IE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396-4518-A37C-C2FE1AA0046D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GB" sz="2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'Avg Session Per Cart Status'!$A$2:$A$3</c:f>
              <c:strCache>
                <c:ptCount val="2"/>
                <c:pt idx="0">
                  <c:v>Paid</c:v>
                </c:pt>
                <c:pt idx="1">
                  <c:v>Abandoned</c:v>
                </c:pt>
              </c:strCache>
            </c:strRef>
          </c:cat>
          <c:val>
            <c:numRef>
              <c:f>'Avg Session Per Cart Status'!$B$2:$B$3</c:f>
              <c:numCache>
                <c:formatCode>General</c:formatCode>
                <c:ptCount val="2"/>
                <c:pt idx="0">
                  <c:v>62</c:v>
                </c:pt>
                <c:pt idx="1">
                  <c:v>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396-4518-A37C-C2FE1AA004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47634688"/>
        <c:axId val="147639488"/>
      </c:barChart>
      <c:catAx>
        <c:axId val="1476346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8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639488"/>
        <c:crosses val="autoZero"/>
        <c:auto val="1"/>
        <c:lblAlgn val="ctr"/>
        <c:lblOffset val="100"/>
        <c:noMultiLvlLbl val="0"/>
      </c:catAx>
      <c:valAx>
        <c:axId val="14763948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20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634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6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579c21f-5a82-4a53-b9a3-6c304298839b}"/>
      </c:ext>
    </c:extLst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lang="en-GB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GB" sz="2000" b="1" i="0" u="none" strike="noStrike" kern="1200" spc="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 sz="2000" b="1">
                <a:solidFill>
                  <a:schemeClr val="tx2">
                    <a:lumMod val="75000"/>
                  </a:schemeClr>
                </a:solidFill>
              </a:rPr>
              <a:t>Abandoned</a:t>
            </a:r>
            <a:r>
              <a:rPr lang="en-IE" sz="2000" b="1" baseline="0">
                <a:solidFill>
                  <a:schemeClr val="tx2">
                    <a:lumMod val="75000"/>
                  </a:schemeClr>
                </a:solidFill>
              </a:rPr>
              <a:t> Cart Per Device Type</a:t>
            </a:r>
            <a:endParaRPr lang="en-IE" sz="2000" b="1">
              <a:solidFill>
                <a:schemeClr val="tx2">
                  <a:lumMod val="7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2000" b="1" i="0" u="none" strike="noStrike" kern="1200" spc="0" baseline="0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I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'Abandoned Cart Per Device Type'!$B$1</c:f>
              <c:strCache>
                <c:ptCount val="1"/>
                <c:pt idx="0">
                  <c:v>Total_Cart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'Abandoned Cart Per Device Type'!$A$2:$A$4</c:f>
              <c:strCache>
                <c:ptCount val="3"/>
                <c:pt idx="0">
                  <c:v>Mobile</c:v>
                </c:pt>
                <c:pt idx="1">
                  <c:v>Tablet</c:v>
                </c:pt>
                <c:pt idx="2">
                  <c:v>Desktop</c:v>
                </c:pt>
              </c:strCache>
            </c:strRef>
          </c:cat>
          <c:val>
            <c:numRef>
              <c:f>'Abandoned Cart Per Device Type'!$B$2:$B$4</c:f>
              <c:numCache>
                <c:formatCode>General</c:formatCode>
                <c:ptCount val="3"/>
                <c:pt idx="0">
                  <c:v>3956</c:v>
                </c:pt>
                <c:pt idx="1">
                  <c:v>2579</c:v>
                </c:pt>
                <c:pt idx="2">
                  <c:v>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3F-440D-AAA6-18AAFFD38587}"/>
            </c:ext>
          </c:extLst>
        </c:ser>
        <c:ser>
          <c:idx val="1"/>
          <c:order val="1"/>
          <c:tx>
            <c:strRef>
              <c:f>'Abandoned Cart Per Device Type'!$C$1</c:f>
              <c:strCache>
                <c:ptCount val="1"/>
                <c:pt idx="0">
                  <c:v>Abandoned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'Abandoned Cart Per Device Type'!$A$2:$A$4</c:f>
              <c:strCache>
                <c:ptCount val="3"/>
                <c:pt idx="0">
                  <c:v>Mobile</c:v>
                </c:pt>
                <c:pt idx="1">
                  <c:v>Tablet</c:v>
                </c:pt>
                <c:pt idx="2">
                  <c:v>Desktop</c:v>
                </c:pt>
              </c:strCache>
            </c:strRef>
          </c:cat>
          <c:val>
            <c:numRef>
              <c:f>'Abandoned Cart Per Device Type'!$C$2:$C$4</c:f>
              <c:numCache>
                <c:formatCode>General</c:formatCode>
                <c:ptCount val="3"/>
                <c:pt idx="0">
                  <c:v>1919</c:v>
                </c:pt>
                <c:pt idx="1">
                  <c:v>1217</c:v>
                </c:pt>
                <c:pt idx="2">
                  <c:v>311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3F-440D-AAA6-18AAFFD385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1312287"/>
        <c:axId val="491313247"/>
      </c:barChart>
      <c:lineChart>
        <c:grouping val="standard"/>
        <c:varyColors val="0"/>
        <c:ser>
          <c:idx val="2"/>
          <c:order val="2"/>
          <c:tx>
            <c:strRef>
              <c:f>'Abandoned Cart Per Device Type'!$D$1</c:f>
              <c:strCache>
                <c:ptCount val="1"/>
                <c:pt idx="0">
                  <c:v>Abandoned_Rate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'Abandoned Cart Per Device Type'!$A$2:$A$4</c:f>
              <c:strCache>
                <c:ptCount val="3"/>
                <c:pt idx="0">
                  <c:v>Mobile</c:v>
                </c:pt>
                <c:pt idx="1">
                  <c:v>Tablet</c:v>
                </c:pt>
                <c:pt idx="2">
                  <c:v>Desktop</c:v>
                </c:pt>
              </c:strCache>
            </c:strRef>
          </c:cat>
          <c:val>
            <c:numRef>
              <c:f>'Abandoned Cart Per Device Type'!$D$2:$D$4</c:f>
              <c:numCache>
                <c:formatCode>0%</c:formatCode>
                <c:ptCount val="3"/>
                <c:pt idx="0">
                  <c:v>0.48</c:v>
                </c:pt>
                <c:pt idx="1">
                  <c:v>0.47</c:v>
                </c:pt>
                <c:pt idx="2">
                  <c:v>0.46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93F-440D-AAA6-18AAFFD385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4173583"/>
        <c:axId val="494173103"/>
      </c:lineChart>
      <c:catAx>
        <c:axId val="491312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313247"/>
        <c:crosses val="autoZero"/>
        <c:auto val="1"/>
        <c:lblAlgn val="ctr"/>
        <c:lblOffset val="100"/>
        <c:noMultiLvlLbl val="0"/>
      </c:catAx>
      <c:valAx>
        <c:axId val="4913132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312287"/>
        <c:crosses val="autoZero"/>
        <c:crossBetween val="between"/>
      </c:valAx>
      <c:catAx>
        <c:axId val="49417358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94173103"/>
        <c:crosses val="autoZero"/>
        <c:auto val="1"/>
        <c:lblAlgn val="ctr"/>
        <c:lblOffset val="100"/>
        <c:noMultiLvlLbl val="0"/>
      </c:catAx>
      <c:valAx>
        <c:axId val="494173103"/>
        <c:scaling>
          <c:orientation val="minMax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173583"/>
        <c:crosses val="max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0ac15cb9-fb28-4840-a047-0caad395fac1}"/>
      </c:ext>
    </c:extLst>
  </c:chart>
  <c:spPr>
    <a:noFill/>
    <a:ln>
      <a:noFill/>
    </a:ln>
    <a:effectLst/>
  </c:spPr>
  <c:txPr>
    <a:bodyPr/>
    <a:lstStyle/>
    <a:p>
      <a:pPr>
        <a:defRPr lang="en-GB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2000" b="1" i="0" u="none" strike="noStrike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>
                <a:solidFill>
                  <a:schemeClr val="tx2">
                    <a:lumMod val="75000"/>
                  </a:schemeClr>
                </a:solidFill>
              </a:rPr>
              <a:t>Abandonment Reason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2000" b="1" i="0" u="none" strike="noStrike" kern="1200" baseline="0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'Abadonment Reason'!$B$1</c:f>
              <c:strCache>
                <c:ptCount val="1"/>
                <c:pt idx="0">
                  <c:v>Abandoned_Count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F48-4295-9E53-677604DCFC8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F48-4295-9E53-677604DCFC8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F48-4295-9E53-677604DCFC8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F48-4295-9E53-677604DCFC80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en-US" sz="2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'Abadonment Reason'!$A$2:$A$5</c:f>
              <c:strCache>
                <c:ptCount val="4"/>
                <c:pt idx="0">
                  <c:v>No Guest Checkout Option</c:v>
                </c:pt>
                <c:pt idx="1">
                  <c:v>Complex Checkout</c:v>
                </c:pt>
                <c:pt idx="2">
                  <c:v>No Total Order Upfront</c:v>
                </c:pt>
                <c:pt idx="3">
                  <c:v>Shipping Cost</c:v>
                </c:pt>
              </c:strCache>
            </c:strRef>
          </c:cat>
          <c:val>
            <c:numRef>
              <c:f>'Abadonment Reason'!$B$2:$B$5</c:f>
              <c:numCache>
                <c:formatCode>General</c:formatCode>
                <c:ptCount val="4"/>
                <c:pt idx="0">
                  <c:v>1722</c:v>
                </c:pt>
                <c:pt idx="1">
                  <c:v>1053</c:v>
                </c:pt>
                <c:pt idx="2">
                  <c:v>503</c:v>
                </c:pt>
                <c:pt idx="3">
                  <c:v>169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F48-4295-9E53-677604DCFC8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801610135271602"/>
          <c:y val="0.35450178338571597"/>
          <c:w val="0.221244826367858"/>
          <c:h val="0.39213259589444199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b9ab253c-62a2-451b-b4f3-da8f73959cdb}"/>
      </c:ext>
    </c:extLst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GB"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Average cart value per referral medium</a:t>
            </a:r>
          </a:p>
        </c:rich>
      </c:tx>
      <c:layout>
        <c:manualLayout>
          <c:xMode val="edge"/>
          <c:yMode val="edge"/>
          <c:x val="0.13189446226629101"/>
          <c:y val="3.81482064741906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6E-2"/>
          <c:y val="0.27398148148148099"/>
          <c:w val="0.93888888888888899"/>
          <c:h val="0.650362350539515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'Average Cart Referral Medium'!$B$1</c:f>
              <c:strCache>
                <c:ptCount val="1"/>
                <c:pt idx="0">
                  <c:v>Avg_Cart_Value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GB" sz="24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'Average Cart Referral Medium'!$A$2:$A$4</c:f>
              <c:strCache>
                <c:ptCount val="3"/>
                <c:pt idx="0">
                  <c:v>Email</c:v>
                </c:pt>
                <c:pt idx="1">
                  <c:v>Social Media</c:v>
                </c:pt>
                <c:pt idx="2">
                  <c:v>Search Engine</c:v>
                </c:pt>
              </c:strCache>
            </c:strRef>
          </c:cat>
          <c:val>
            <c:numRef>
              <c:f>'Average Cart Referral Medium'!$B$2:$B$4</c:f>
              <c:numCache>
                <c:formatCode>General</c:formatCode>
                <c:ptCount val="3"/>
                <c:pt idx="0">
                  <c:v>257</c:v>
                </c:pt>
                <c:pt idx="1">
                  <c:v>259</c:v>
                </c:pt>
                <c:pt idx="2">
                  <c:v>259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40-4A2A-A2FB-7745C843DB0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466424031"/>
        <c:axId val="466424511"/>
      </c:barChart>
      <c:catAx>
        <c:axId val="4664240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20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6424511"/>
        <c:crosses val="autoZero"/>
        <c:auto val="1"/>
        <c:lblAlgn val="ctr"/>
        <c:lblOffset val="100"/>
        <c:noMultiLvlLbl val="0"/>
      </c:catAx>
      <c:valAx>
        <c:axId val="4664245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66424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a597af62-7a2b-4e40-ad46-653c7cd478ea}"/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lang="en-GB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GB" sz="2400" b="1" i="0" u="none" strike="noStrike" kern="1200" spc="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>
                <a:solidFill>
                  <a:schemeClr val="tx2">
                    <a:lumMod val="75000"/>
                  </a:schemeClr>
                </a:solidFill>
              </a:rPr>
              <a:t> Abandoned</a:t>
            </a:r>
            <a:r>
              <a:rPr lang="en-US" sz="2400" b="1" baseline="0">
                <a:solidFill>
                  <a:schemeClr val="tx2">
                    <a:lumMod val="75000"/>
                  </a:schemeClr>
                </a:solidFill>
              </a:rPr>
              <a:t> Cart Per User Location</a:t>
            </a:r>
            <a:endParaRPr lang="en-US" sz="2400" b="1">
              <a:solidFill>
                <a:schemeClr val="tx2">
                  <a:lumMod val="7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2400" b="1" i="0" u="none" strike="noStrike" kern="1200" spc="0" baseline="0">
              <a:solidFill>
                <a:schemeClr val="tx2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'Abadoned Per User Location'!$B$12</c:f>
              <c:strCache>
                <c:ptCount val="1"/>
                <c:pt idx="0">
                  <c:v>Abandoned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'Abadoned Per User Location'!$A$13:$A$18</c:f>
              <c:strCache>
                <c:ptCount val="6"/>
                <c:pt idx="0">
                  <c:v>Virginia</c:v>
                </c:pt>
                <c:pt idx="1">
                  <c:v>New York</c:v>
                </c:pt>
                <c:pt idx="2">
                  <c:v>California</c:v>
                </c:pt>
                <c:pt idx="3">
                  <c:v>Florida</c:v>
                </c:pt>
                <c:pt idx="4">
                  <c:v>Chicago</c:v>
                </c:pt>
                <c:pt idx="5">
                  <c:v>Texas</c:v>
                </c:pt>
              </c:strCache>
            </c:strRef>
          </c:cat>
          <c:val>
            <c:numRef>
              <c:f>'Abadoned Per User Location'!$B$13:$B$18</c:f>
              <c:numCache>
                <c:formatCode>General</c:formatCode>
                <c:ptCount val="6"/>
                <c:pt idx="0">
                  <c:v>1169</c:v>
                </c:pt>
                <c:pt idx="1">
                  <c:v>170</c:v>
                </c:pt>
                <c:pt idx="2">
                  <c:v>325</c:v>
                </c:pt>
                <c:pt idx="3">
                  <c:v>608</c:v>
                </c:pt>
                <c:pt idx="4">
                  <c:v>484</c:v>
                </c:pt>
                <c:pt idx="5">
                  <c:v>691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69-4324-8F36-B323E0F053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6652256"/>
        <c:axId val="186658016"/>
      </c:barChart>
      <c:catAx>
        <c:axId val="1866522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658016"/>
        <c:crosses val="autoZero"/>
        <c:auto val="1"/>
        <c:lblAlgn val="ctr"/>
        <c:lblOffset val="100"/>
        <c:noMultiLvlLbl val="0"/>
      </c:catAx>
      <c:valAx>
        <c:axId val="186658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652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5a26bcd6-145a-4ff9-b9bd-b2d61d144554}"/>
      </c:ext>
    </c:extLst>
  </c:chart>
  <c:spPr>
    <a:noFill/>
    <a:ln>
      <a:noFill/>
    </a:ln>
    <a:effectLst/>
  </c:spPr>
  <c:txPr>
    <a:bodyPr/>
    <a:lstStyle/>
    <a:p>
      <a:pPr>
        <a:defRPr lang="en-GB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90DC4-6083-49C3-B70B-0EF5488CB637}" type="datetimeFigureOut">
              <a:rPr lang="en-IE" smtClean="0"/>
              <a:t>21/11/2025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8410E-E99C-4024-BE44-DB11FE552966}" type="slidenum">
              <a:rPr lang="en-IE" smtClean="0"/>
              <a:t>‹#›</a:t>
            </a:fld>
            <a:endParaRPr lang="en-I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8410E-E99C-4024-BE44-DB11FE552966}" type="slidenum">
              <a:rPr lang="en-IE" smtClean="0"/>
              <a:t>5</a:t>
            </a:fld>
            <a:endParaRPr lang="en-I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8410E-E99C-4024-BE44-DB11FE552966}" type="slidenum">
              <a:rPr lang="en-IE" smtClean="0"/>
              <a:t>7</a:t>
            </a:fld>
            <a:endParaRPr lang="en-I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00" b="1" i="0">
                <a:solidFill>
                  <a:srgbClr val="1B239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Lucida Sans Unicode" panose="020B0602030504020204"/>
                <a:cs typeface="Lucida Sans Unicode" panose="020B060203050402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00" b="1" i="0">
                <a:solidFill>
                  <a:srgbClr val="1B239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Lucida Sans Unicode" panose="020B0602030504020204"/>
                <a:cs typeface="Lucida Sans Unicode" panose="020B060203050402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00" b="1" i="0">
                <a:solidFill>
                  <a:srgbClr val="1B239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00" b="1" i="0">
                <a:solidFill>
                  <a:srgbClr val="1B239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964520"/>
            <a:ext cx="14670153" cy="276999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8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687300" y="4197531"/>
            <a:ext cx="5600700" cy="1520526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9000" b="1" spc="-45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687300" y="5989492"/>
            <a:ext cx="4365513" cy="369332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0050" indent="0">
              <a:buNone/>
              <a:defRPr/>
            </a:lvl2pPr>
            <a:lvl3pPr marL="814705" indent="0">
              <a:buNone/>
              <a:defRPr/>
            </a:lvl3pPr>
            <a:lvl4pPr marL="1214755" indent="0">
              <a:buNone/>
              <a:defRPr/>
            </a:lvl4pPr>
            <a:lvl5pPr marL="161480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12687300" y="6513017"/>
            <a:ext cx="4365513" cy="369332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0050" indent="0">
              <a:buNone/>
              <a:defRPr/>
            </a:lvl2pPr>
            <a:lvl3pPr marL="814705" indent="0">
              <a:buNone/>
              <a:defRPr/>
            </a:lvl3pPr>
            <a:lvl4pPr marL="1214755" indent="0">
              <a:buNone/>
              <a:defRPr/>
            </a:lvl4pPr>
            <a:lvl5pPr marL="161480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2687300" y="7036543"/>
            <a:ext cx="4365513" cy="369332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0050" indent="0">
              <a:buNone/>
              <a:defRPr/>
            </a:lvl2pPr>
            <a:lvl3pPr marL="814705" indent="0">
              <a:buNone/>
              <a:defRPr/>
            </a:lvl3pPr>
            <a:lvl4pPr marL="1214755" indent="0">
              <a:buNone/>
              <a:defRPr/>
            </a:lvl4pPr>
            <a:lvl5pPr marL="161480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687300" y="7560068"/>
            <a:ext cx="4365513" cy="369332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0050" indent="0">
              <a:buNone/>
              <a:defRPr/>
            </a:lvl2pPr>
            <a:lvl3pPr marL="814705" indent="0">
              <a:buNone/>
              <a:defRPr/>
            </a:lvl3pPr>
            <a:lvl4pPr marL="1214755" indent="0">
              <a:buNone/>
              <a:defRPr/>
            </a:lvl4pPr>
            <a:lvl5pPr marL="161480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7640000" y="10205027"/>
            <a:ext cx="648000" cy="81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10205027"/>
            <a:ext cx="14670156" cy="81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4670155" y="10205027"/>
            <a:ext cx="2969846" cy="819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2687300" y="4028868"/>
            <a:ext cx="5600700" cy="1722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>
          <a:xfrm>
            <a:off x="13167361" y="9566910"/>
            <a:ext cx="4206240" cy="276999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8404" y="1197876"/>
            <a:ext cx="8040557" cy="1256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00" b="1" i="0">
                <a:solidFill>
                  <a:srgbClr val="1B239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8404" y="3012439"/>
            <a:ext cx="7641590" cy="2120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Lucida Sans Unicode" panose="020B0602030504020204"/>
                <a:cs typeface="Lucida Sans Unicode" panose="020B060203050402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899410" cy="1948814"/>
          </a:xfrm>
          <a:custGeom>
            <a:avLst/>
            <a:gdLst/>
            <a:ahLst/>
            <a:cxnLst/>
            <a:rect l="l" t="t" r="r" b="b"/>
            <a:pathLst>
              <a:path w="2899410" h="1948814">
                <a:moveTo>
                  <a:pt x="720506" y="1948217"/>
                </a:moveTo>
                <a:lnTo>
                  <a:pt x="671088" y="1945641"/>
                </a:lnTo>
                <a:lnTo>
                  <a:pt x="622086" y="1937912"/>
                </a:lnTo>
                <a:lnTo>
                  <a:pt x="573918" y="1925032"/>
                </a:lnTo>
                <a:lnTo>
                  <a:pt x="527001" y="1906999"/>
                </a:lnTo>
                <a:lnTo>
                  <a:pt x="481752" y="1883814"/>
                </a:lnTo>
                <a:lnTo>
                  <a:pt x="0" y="1603522"/>
                </a:lnTo>
                <a:lnTo>
                  <a:pt x="0" y="0"/>
                </a:lnTo>
                <a:lnTo>
                  <a:pt x="2899303" y="0"/>
                </a:lnTo>
                <a:lnTo>
                  <a:pt x="2899303" y="478838"/>
                </a:lnTo>
                <a:lnTo>
                  <a:pt x="2896609" y="529697"/>
                </a:lnTo>
                <a:lnTo>
                  <a:pt x="2888663" y="579426"/>
                </a:lnTo>
                <a:lnTo>
                  <a:pt x="2875670" y="627671"/>
                </a:lnTo>
                <a:lnTo>
                  <a:pt x="2857833" y="674076"/>
                </a:lnTo>
                <a:lnTo>
                  <a:pt x="2835358" y="718286"/>
                </a:lnTo>
                <a:lnTo>
                  <a:pt x="2808448" y="759946"/>
                </a:lnTo>
                <a:lnTo>
                  <a:pt x="2777307" y="798700"/>
                </a:lnTo>
                <a:lnTo>
                  <a:pt x="2742141" y="834193"/>
                </a:lnTo>
                <a:lnTo>
                  <a:pt x="2703153" y="866070"/>
                </a:lnTo>
                <a:lnTo>
                  <a:pt x="2660548" y="893975"/>
                </a:lnTo>
                <a:lnTo>
                  <a:pt x="959261" y="1883814"/>
                </a:lnTo>
                <a:lnTo>
                  <a:pt x="914012" y="1906999"/>
                </a:lnTo>
                <a:lnTo>
                  <a:pt x="867095" y="1925032"/>
                </a:lnTo>
                <a:lnTo>
                  <a:pt x="818927" y="1937912"/>
                </a:lnTo>
                <a:lnTo>
                  <a:pt x="769925" y="1945641"/>
                </a:lnTo>
                <a:lnTo>
                  <a:pt x="720506" y="1948217"/>
                </a:lnTo>
                <a:close/>
              </a:path>
            </a:pathLst>
          </a:custGeom>
          <a:solidFill>
            <a:srgbClr val="FAB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364020" y="2661791"/>
            <a:ext cx="83989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rgbClr val="002060"/>
                </a:solidFill>
                <a:latin typeface="+mj-lt"/>
              </a:rPr>
              <a:t>Business</a:t>
            </a:r>
            <a:r>
              <a:rPr lang="en-GB" sz="4800" b="1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GB" sz="6600" b="1" dirty="0">
                <a:solidFill>
                  <a:srgbClr val="002060"/>
                </a:solidFill>
                <a:latin typeface="+mj-lt"/>
              </a:rPr>
              <a:t>Analysis</a:t>
            </a:r>
            <a:r>
              <a:rPr lang="en-GB" sz="4800" b="1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GB" sz="6000" b="1" dirty="0">
                <a:solidFill>
                  <a:srgbClr val="002060"/>
                </a:solidFill>
                <a:latin typeface="+mj-lt"/>
              </a:rPr>
              <a:t>Project</a:t>
            </a:r>
            <a:endParaRPr lang="en-IE" sz="60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020" y="4011259"/>
            <a:ext cx="109897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>
                    <a:lumMod val="50000"/>
                  </a:schemeClr>
                </a:solidFill>
              </a:rPr>
              <a:t>Strategies for Combating MagicMade’s Shopping Cart Abandonment </a:t>
            </a:r>
            <a:endParaRPr lang="en-IE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16" y="9750136"/>
            <a:ext cx="4027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Prepared by Titilayo Balogun</a:t>
            </a:r>
            <a:endParaRPr lang="en-IE" b="1" dirty="0">
              <a:solidFill>
                <a:srgbClr val="002060"/>
              </a:solidFill>
            </a:endParaRPr>
          </a:p>
        </p:txBody>
      </p:sp>
      <p:pic>
        <p:nvPicPr>
          <p:cNvPr id="14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3200" y="167532"/>
            <a:ext cx="8186220" cy="1011946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7096" y="90352"/>
            <a:ext cx="2224820" cy="469617"/>
          </a:xfrm>
          <a:prstGeom prst="rect">
            <a:avLst/>
          </a:prstGeom>
        </p:spPr>
      </p:pic>
      <p:sp>
        <p:nvSpPr>
          <p:cNvPr id="3" name="object 6"/>
          <p:cNvSpPr/>
          <p:nvPr/>
        </p:nvSpPr>
        <p:spPr>
          <a:xfrm>
            <a:off x="16930904" y="0"/>
            <a:ext cx="931997" cy="1807210"/>
          </a:xfrm>
          <a:custGeom>
            <a:avLst/>
            <a:gdLst/>
            <a:ahLst/>
            <a:cxnLst/>
            <a:rect l="l" t="t" r="r" b="b"/>
            <a:pathLst>
              <a:path w="1207134" h="1807210">
                <a:moveTo>
                  <a:pt x="603533" y="1806903"/>
                </a:moveTo>
                <a:lnTo>
                  <a:pt x="555744" y="1805009"/>
                </a:lnTo>
                <a:lnTo>
                  <a:pt x="508550" y="1799384"/>
                </a:lnTo>
                <a:lnTo>
                  <a:pt x="462155" y="1790112"/>
                </a:lnTo>
                <a:lnTo>
                  <a:pt x="416762" y="1777276"/>
                </a:lnTo>
                <a:lnTo>
                  <a:pt x="372571" y="1760961"/>
                </a:lnTo>
                <a:lnTo>
                  <a:pt x="329788" y="1741251"/>
                </a:lnTo>
                <a:lnTo>
                  <a:pt x="288613" y="1718228"/>
                </a:lnTo>
                <a:lnTo>
                  <a:pt x="249250" y="1691978"/>
                </a:lnTo>
                <a:lnTo>
                  <a:pt x="211902" y="1662585"/>
                </a:lnTo>
                <a:lnTo>
                  <a:pt x="176770" y="1630131"/>
                </a:lnTo>
                <a:lnTo>
                  <a:pt x="144317" y="1595000"/>
                </a:lnTo>
                <a:lnTo>
                  <a:pt x="114923" y="1557652"/>
                </a:lnTo>
                <a:lnTo>
                  <a:pt x="88674" y="1518289"/>
                </a:lnTo>
                <a:lnTo>
                  <a:pt x="65652" y="1477114"/>
                </a:lnTo>
                <a:lnTo>
                  <a:pt x="45941" y="1434331"/>
                </a:lnTo>
                <a:lnTo>
                  <a:pt x="29626" y="1390141"/>
                </a:lnTo>
                <a:lnTo>
                  <a:pt x="16790" y="1344747"/>
                </a:lnTo>
                <a:lnTo>
                  <a:pt x="7518" y="1298352"/>
                </a:lnTo>
                <a:lnTo>
                  <a:pt x="1893" y="1251158"/>
                </a:lnTo>
                <a:lnTo>
                  <a:pt x="0" y="1203369"/>
                </a:lnTo>
                <a:lnTo>
                  <a:pt x="0" y="0"/>
                </a:lnTo>
                <a:lnTo>
                  <a:pt x="1207069" y="0"/>
                </a:lnTo>
                <a:lnTo>
                  <a:pt x="1207068" y="1203369"/>
                </a:lnTo>
                <a:lnTo>
                  <a:pt x="1205175" y="1251158"/>
                </a:lnTo>
                <a:lnTo>
                  <a:pt x="1199550" y="1298352"/>
                </a:lnTo>
                <a:lnTo>
                  <a:pt x="1190278" y="1344747"/>
                </a:lnTo>
                <a:lnTo>
                  <a:pt x="1177442" y="1390141"/>
                </a:lnTo>
                <a:lnTo>
                  <a:pt x="1161127" y="1434331"/>
                </a:lnTo>
                <a:lnTo>
                  <a:pt x="1141416" y="1477114"/>
                </a:lnTo>
                <a:lnTo>
                  <a:pt x="1118394" y="1518289"/>
                </a:lnTo>
                <a:lnTo>
                  <a:pt x="1092144" y="1557652"/>
                </a:lnTo>
                <a:lnTo>
                  <a:pt x="1062750" y="1595000"/>
                </a:lnTo>
                <a:lnTo>
                  <a:pt x="1030297" y="1630131"/>
                </a:lnTo>
                <a:lnTo>
                  <a:pt x="995165" y="1662585"/>
                </a:lnTo>
                <a:lnTo>
                  <a:pt x="957817" y="1691978"/>
                </a:lnTo>
                <a:lnTo>
                  <a:pt x="918454" y="1718228"/>
                </a:lnTo>
                <a:lnTo>
                  <a:pt x="877280" y="1741251"/>
                </a:lnTo>
                <a:lnTo>
                  <a:pt x="834496" y="1760961"/>
                </a:lnTo>
                <a:lnTo>
                  <a:pt x="790306" y="1777276"/>
                </a:lnTo>
                <a:lnTo>
                  <a:pt x="744912" y="1790112"/>
                </a:lnTo>
                <a:lnTo>
                  <a:pt x="698517" y="1799384"/>
                </a:lnTo>
                <a:lnTo>
                  <a:pt x="651323" y="1805009"/>
                </a:lnTo>
                <a:lnTo>
                  <a:pt x="603533" y="1806903"/>
                </a:lnTo>
                <a:close/>
              </a:path>
            </a:pathLst>
          </a:custGeom>
          <a:solidFill>
            <a:srgbClr val="F1C6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724400" y="-7809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rgbClr val="002060"/>
                </a:solidFill>
              </a:rPr>
              <a:t>Findings</a:t>
            </a:r>
            <a:endParaRPr lang="en-IE" sz="7200" b="1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099" y="1122239"/>
            <a:ext cx="14814901" cy="903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52425">
              <a:lnSpc>
                <a:spcPct val="150000"/>
              </a:lnSpc>
              <a:spcBef>
                <a:spcPts val="100"/>
              </a:spcBef>
            </a:pPr>
            <a:r>
              <a:rPr lang="en-GB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Georgia" panose="02040502050405020303"/>
                <a:cs typeface="Georgia" panose="02040502050405020303"/>
              </a:rPr>
              <a:t>B. Customer Segmentation and Behavioural Pattern </a:t>
            </a:r>
          </a:p>
        </p:txBody>
      </p:sp>
      <p:graphicFrame>
        <p:nvGraphicFramePr>
          <p:cNvPr id="8" name="Chart 7"/>
          <p:cNvGraphicFramePr/>
          <p:nvPr/>
        </p:nvGraphicFramePr>
        <p:xfrm>
          <a:off x="609600" y="2669202"/>
          <a:ext cx="6858000" cy="6495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/>
          <p:nvPr/>
        </p:nvGraphicFramePr>
        <p:xfrm>
          <a:off x="9144000" y="2933700"/>
          <a:ext cx="8001000" cy="571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7096" y="90352"/>
            <a:ext cx="2224820" cy="469617"/>
          </a:xfrm>
          <a:prstGeom prst="rect">
            <a:avLst/>
          </a:prstGeom>
        </p:spPr>
      </p:pic>
      <p:sp>
        <p:nvSpPr>
          <p:cNvPr id="3" name="object 6"/>
          <p:cNvSpPr/>
          <p:nvPr/>
        </p:nvSpPr>
        <p:spPr>
          <a:xfrm>
            <a:off x="16930904" y="0"/>
            <a:ext cx="931997" cy="1807210"/>
          </a:xfrm>
          <a:custGeom>
            <a:avLst/>
            <a:gdLst/>
            <a:ahLst/>
            <a:cxnLst/>
            <a:rect l="l" t="t" r="r" b="b"/>
            <a:pathLst>
              <a:path w="1207134" h="1807210">
                <a:moveTo>
                  <a:pt x="603533" y="1806903"/>
                </a:moveTo>
                <a:lnTo>
                  <a:pt x="555744" y="1805009"/>
                </a:lnTo>
                <a:lnTo>
                  <a:pt x="508550" y="1799384"/>
                </a:lnTo>
                <a:lnTo>
                  <a:pt x="462155" y="1790112"/>
                </a:lnTo>
                <a:lnTo>
                  <a:pt x="416762" y="1777276"/>
                </a:lnTo>
                <a:lnTo>
                  <a:pt x="372571" y="1760961"/>
                </a:lnTo>
                <a:lnTo>
                  <a:pt x="329788" y="1741251"/>
                </a:lnTo>
                <a:lnTo>
                  <a:pt x="288613" y="1718228"/>
                </a:lnTo>
                <a:lnTo>
                  <a:pt x="249250" y="1691978"/>
                </a:lnTo>
                <a:lnTo>
                  <a:pt x="211902" y="1662585"/>
                </a:lnTo>
                <a:lnTo>
                  <a:pt x="176770" y="1630131"/>
                </a:lnTo>
                <a:lnTo>
                  <a:pt x="144317" y="1595000"/>
                </a:lnTo>
                <a:lnTo>
                  <a:pt x="114923" y="1557652"/>
                </a:lnTo>
                <a:lnTo>
                  <a:pt x="88674" y="1518289"/>
                </a:lnTo>
                <a:lnTo>
                  <a:pt x="65652" y="1477114"/>
                </a:lnTo>
                <a:lnTo>
                  <a:pt x="45941" y="1434331"/>
                </a:lnTo>
                <a:lnTo>
                  <a:pt x="29626" y="1390141"/>
                </a:lnTo>
                <a:lnTo>
                  <a:pt x="16790" y="1344747"/>
                </a:lnTo>
                <a:lnTo>
                  <a:pt x="7518" y="1298352"/>
                </a:lnTo>
                <a:lnTo>
                  <a:pt x="1893" y="1251158"/>
                </a:lnTo>
                <a:lnTo>
                  <a:pt x="0" y="1203369"/>
                </a:lnTo>
                <a:lnTo>
                  <a:pt x="0" y="0"/>
                </a:lnTo>
                <a:lnTo>
                  <a:pt x="1207069" y="0"/>
                </a:lnTo>
                <a:lnTo>
                  <a:pt x="1207068" y="1203369"/>
                </a:lnTo>
                <a:lnTo>
                  <a:pt x="1205175" y="1251158"/>
                </a:lnTo>
                <a:lnTo>
                  <a:pt x="1199550" y="1298352"/>
                </a:lnTo>
                <a:lnTo>
                  <a:pt x="1190278" y="1344747"/>
                </a:lnTo>
                <a:lnTo>
                  <a:pt x="1177442" y="1390141"/>
                </a:lnTo>
                <a:lnTo>
                  <a:pt x="1161127" y="1434331"/>
                </a:lnTo>
                <a:lnTo>
                  <a:pt x="1141416" y="1477114"/>
                </a:lnTo>
                <a:lnTo>
                  <a:pt x="1118394" y="1518289"/>
                </a:lnTo>
                <a:lnTo>
                  <a:pt x="1092144" y="1557652"/>
                </a:lnTo>
                <a:lnTo>
                  <a:pt x="1062750" y="1595000"/>
                </a:lnTo>
                <a:lnTo>
                  <a:pt x="1030297" y="1630131"/>
                </a:lnTo>
                <a:lnTo>
                  <a:pt x="995165" y="1662585"/>
                </a:lnTo>
                <a:lnTo>
                  <a:pt x="957817" y="1691978"/>
                </a:lnTo>
                <a:lnTo>
                  <a:pt x="918454" y="1718228"/>
                </a:lnTo>
                <a:lnTo>
                  <a:pt x="877280" y="1741251"/>
                </a:lnTo>
                <a:lnTo>
                  <a:pt x="834496" y="1760961"/>
                </a:lnTo>
                <a:lnTo>
                  <a:pt x="790306" y="1777276"/>
                </a:lnTo>
                <a:lnTo>
                  <a:pt x="744912" y="1790112"/>
                </a:lnTo>
                <a:lnTo>
                  <a:pt x="698517" y="1799384"/>
                </a:lnTo>
                <a:lnTo>
                  <a:pt x="651323" y="1805009"/>
                </a:lnTo>
                <a:lnTo>
                  <a:pt x="603533" y="1806903"/>
                </a:lnTo>
                <a:close/>
              </a:path>
            </a:pathLst>
          </a:custGeom>
          <a:solidFill>
            <a:srgbClr val="F1C6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724400" y="-7809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rgbClr val="002060"/>
                </a:solidFill>
              </a:rPr>
              <a:t>Findings</a:t>
            </a:r>
            <a:endParaRPr lang="en-IE" sz="7200" b="1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099" y="1122239"/>
            <a:ext cx="14814901" cy="903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52425">
              <a:lnSpc>
                <a:spcPct val="150000"/>
              </a:lnSpc>
              <a:spcBef>
                <a:spcPts val="100"/>
              </a:spcBef>
            </a:pPr>
            <a:r>
              <a:rPr lang="en-GB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Georgia" panose="02040502050405020303"/>
                <a:cs typeface="Georgia" panose="02040502050405020303"/>
              </a:rPr>
              <a:t>C. Device and Technical Experience Analysis</a:t>
            </a:r>
          </a:p>
        </p:txBody>
      </p:sp>
      <p:graphicFrame>
        <p:nvGraphicFramePr>
          <p:cNvPr id="5" name="Chart 4"/>
          <p:cNvGraphicFramePr/>
          <p:nvPr/>
        </p:nvGraphicFramePr>
        <p:xfrm>
          <a:off x="762000" y="2933700"/>
          <a:ext cx="7239000" cy="571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/>
        </p:nvGraphicFramePr>
        <p:xfrm>
          <a:off x="8839200" y="2933701"/>
          <a:ext cx="7924800" cy="571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7096" y="90352"/>
            <a:ext cx="2224820" cy="469617"/>
          </a:xfrm>
          <a:prstGeom prst="rect">
            <a:avLst/>
          </a:prstGeom>
        </p:spPr>
      </p:pic>
      <p:sp>
        <p:nvSpPr>
          <p:cNvPr id="3" name="object 6"/>
          <p:cNvSpPr/>
          <p:nvPr/>
        </p:nvSpPr>
        <p:spPr>
          <a:xfrm>
            <a:off x="16930904" y="0"/>
            <a:ext cx="931997" cy="1807210"/>
          </a:xfrm>
          <a:custGeom>
            <a:avLst/>
            <a:gdLst/>
            <a:ahLst/>
            <a:cxnLst/>
            <a:rect l="l" t="t" r="r" b="b"/>
            <a:pathLst>
              <a:path w="1207134" h="1807210">
                <a:moveTo>
                  <a:pt x="603533" y="1806903"/>
                </a:moveTo>
                <a:lnTo>
                  <a:pt x="555744" y="1805009"/>
                </a:lnTo>
                <a:lnTo>
                  <a:pt x="508550" y="1799384"/>
                </a:lnTo>
                <a:lnTo>
                  <a:pt x="462155" y="1790112"/>
                </a:lnTo>
                <a:lnTo>
                  <a:pt x="416762" y="1777276"/>
                </a:lnTo>
                <a:lnTo>
                  <a:pt x="372571" y="1760961"/>
                </a:lnTo>
                <a:lnTo>
                  <a:pt x="329788" y="1741251"/>
                </a:lnTo>
                <a:lnTo>
                  <a:pt x="288613" y="1718228"/>
                </a:lnTo>
                <a:lnTo>
                  <a:pt x="249250" y="1691978"/>
                </a:lnTo>
                <a:lnTo>
                  <a:pt x="211902" y="1662585"/>
                </a:lnTo>
                <a:lnTo>
                  <a:pt x="176770" y="1630131"/>
                </a:lnTo>
                <a:lnTo>
                  <a:pt x="144317" y="1595000"/>
                </a:lnTo>
                <a:lnTo>
                  <a:pt x="114923" y="1557652"/>
                </a:lnTo>
                <a:lnTo>
                  <a:pt x="88674" y="1518289"/>
                </a:lnTo>
                <a:lnTo>
                  <a:pt x="65652" y="1477114"/>
                </a:lnTo>
                <a:lnTo>
                  <a:pt x="45941" y="1434331"/>
                </a:lnTo>
                <a:lnTo>
                  <a:pt x="29626" y="1390141"/>
                </a:lnTo>
                <a:lnTo>
                  <a:pt x="16790" y="1344747"/>
                </a:lnTo>
                <a:lnTo>
                  <a:pt x="7518" y="1298352"/>
                </a:lnTo>
                <a:lnTo>
                  <a:pt x="1893" y="1251158"/>
                </a:lnTo>
                <a:lnTo>
                  <a:pt x="0" y="1203369"/>
                </a:lnTo>
                <a:lnTo>
                  <a:pt x="0" y="0"/>
                </a:lnTo>
                <a:lnTo>
                  <a:pt x="1207069" y="0"/>
                </a:lnTo>
                <a:lnTo>
                  <a:pt x="1207068" y="1203369"/>
                </a:lnTo>
                <a:lnTo>
                  <a:pt x="1205175" y="1251158"/>
                </a:lnTo>
                <a:lnTo>
                  <a:pt x="1199550" y="1298352"/>
                </a:lnTo>
                <a:lnTo>
                  <a:pt x="1190278" y="1344747"/>
                </a:lnTo>
                <a:lnTo>
                  <a:pt x="1177442" y="1390141"/>
                </a:lnTo>
                <a:lnTo>
                  <a:pt x="1161127" y="1434331"/>
                </a:lnTo>
                <a:lnTo>
                  <a:pt x="1141416" y="1477114"/>
                </a:lnTo>
                <a:lnTo>
                  <a:pt x="1118394" y="1518289"/>
                </a:lnTo>
                <a:lnTo>
                  <a:pt x="1092144" y="1557652"/>
                </a:lnTo>
                <a:lnTo>
                  <a:pt x="1062750" y="1595000"/>
                </a:lnTo>
                <a:lnTo>
                  <a:pt x="1030297" y="1630131"/>
                </a:lnTo>
                <a:lnTo>
                  <a:pt x="995165" y="1662585"/>
                </a:lnTo>
                <a:lnTo>
                  <a:pt x="957817" y="1691978"/>
                </a:lnTo>
                <a:lnTo>
                  <a:pt x="918454" y="1718228"/>
                </a:lnTo>
                <a:lnTo>
                  <a:pt x="877280" y="1741251"/>
                </a:lnTo>
                <a:lnTo>
                  <a:pt x="834496" y="1760961"/>
                </a:lnTo>
                <a:lnTo>
                  <a:pt x="790306" y="1777276"/>
                </a:lnTo>
                <a:lnTo>
                  <a:pt x="744912" y="1790112"/>
                </a:lnTo>
                <a:lnTo>
                  <a:pt x="698517" y="1799384"/>
                </a:lnTo>
                <a:lnTo>
                  <a:pt x="651323" y="1805009"/>
                </a:lnTo>
                <a:lnTo>
                  <a:pt x="603533" y="1806903"/>
                </a:lnTo>
                <a:close/>
              </a:path>
            </a:pathLst>
          </a:custGeom>
          <a:solidFill>
            <a:srgbClr val="F1C6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724400" y="-7809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rgbClr val="002060"/>
                </a:solidFill>
              </a:rPr>
              <a:t>Findings</a:t>
            </a:r>
            <a:endParaRPr lang="en-IE" sz="7200" b="1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099" y="1122239"/>
            <a:ext cx="14814901" cy="903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52425">
              <a:lnSpc>
                <a:spcPct val="150000"/>
              </a:lnSpc>
              <a:spcBef>
                <a:spcPts val="100"/>
              </a:spcBef>
            </a:pPr>
            <a:r>
              <a:rPr lang="en-GB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Georgia" panose="02040502050405020303"/>
                <a:cs typeface="Georgia" panose="02040502050405020303"/>
              </a:rPr>
              <a:t>D. Marketing Attribution and Referral Insights</a:t>
            </a:r>
          </a:p>
        </p:txBody>
      </p:sp>
      <p:graphicFrame>
        <p:nvGraphicFramePr>
          <p:cNvPr id="9" name="Chart 8"/>
          <p:cNvGraphicFramePr/>
          <p:nvPr/>
        </p:nvGraphicFramePr>
        <p:xfrm>
          <a:off x="685800" y="2933701"/>
          <a:ext cx="6781800" cy="571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/>
          <p:nvPr/>
        </p:nvGraphicFramePr>
        <p:xfrm>
          <a:off x="8763000" y="3194976"/>
          <a:ext cx="8167904" cy="5641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7096" y="90352"/>
            <a:ext cx="2224820" cy="469617"/>
          </a:xfrm>
          <a:prstGeom prst="rect">
            <a:avLst/>
          </a:prstGeom>
        </p:spPr>
      </p:pic>
      <p:sp>
        <p:nvSpPr>
          <p:cNvPr id="3" name="object 6"/>
          <p:cNvSpPr/>
          <p:nvPr/>
        </p:nvSpPr>
        <p:spPr>
          <a:xfrm>
            <a:off x="17221200" y="0"/>
            <a:ext cx="641701" cy="2367910"/>
          </a:xfrm>
          <a:custGeom>
            <a:avLst/>
            <a:gdLst/>
            <a:ahLst/>
            <a:cxnLst/>
            <a:rect l="l" t="t" r="r" b="b"/>
            <a:pathLst>
              <a:path w="1207134" h="1807210">
                <a:moveTo>
                  <a:pt x="603533" y="1806903"/>
                </a:moveTo>
                <a:lnTo>
                  <a:pt x="555744" y="1805009"/>
                </a:lnTo>
                <a:lnTo>
                  <a:pt x="508550" y="1799384"/>
                </a:lnTo>
                <a:lnTo>
                  <a:pt x="462155" y="1790112"/>
                </a:lnTo>
                <a:lnTo>
                  <a:pt x="416762" y="1777276"/>
                </a:lnTo>
                <a:lnTo>
                  <a:pt x="372571" y="1760961"/>
                </a:lnTo>
                <a:lnTo>
                  <a:pt x="329788" y="1741251"/>
                </a:lnTo>
                <a:lnTo>
                  <a:pt x="288613" y="1718228"/>
                </a:lnTo>
                <a:lnTo>
                  <a:pt x="249250" y="1691978"/>
                </a:lnTo>
                <a:lnTo>
                  <a:pt x="211902" y="1662585"/>
                </a:lnTo>
                <a:lnTo>
                  <a:pt x="176770" y="1630131"/>
                </a:lnTo>
                <a:lnTo>
                  <a:pt x="144317" y="1595000"/>
                </a:lnTo>
                <a:lnTo>
                  <a:pt x="114923" y="1557652"/>
                </a:lnTo>
                <a:lnTo>
                  <a:pt x="88674" y="1518289"/>
                </a:lnTo>
                <a:lnTo>
                  <a:pt x="65652" y="1477114"/>
                </a:lnTo>
                <a:lnTo>
                  <a:pt x="45941" y="1434331"/>
                </a:lnTo>
                <a:lnTo>
                  <a:pt x="29626" y="1390141"/>
                </a:lnTo>
                <a:lnTo>
                  <a:pt x="16790" y="1344747"/>
                </a:lnTo>
                <a:lnTo>
                  <a:pt x="7518" y="1298352"/>
                </a:lnTo>
                <a:lnTo>
                  <a:pt x="1893" y="1251158"/>
                </a:lnTo>
                <a:lnTo>
                  <a:pt x="0" y="1203369"/>
                </a:lnTo>
                <a:lnTo>
                  <a:pt x="0" y="0"/>
                </a:lnTo>
                <a:lnTo>
                  <a:pt x="1207069" y="0"/>
                </a:lnTo>
                <a:lnTo>
                  <a:pt x="1207068" y="1203369"/>
                </a:lnTo>
                <a:lnTo>
                  <a:pt x="1205175" y="1251158"/>
                </a:lnTo>
                <a:lnTo>
                  <a:pt x="1199550" y="1298352"/>
                </a:lnTo>
                <a:lnTo>
                  <a:pt x="1190278" y="1344747"/>
                </a:lnTo>
                <a:lnTo>
                  <a:pt x="1177442" y="1390141"/>
                </a:lnTo>
                <a:lnTo>
                  <a:pt x="1161127" y="1434331"/>
                </a:lnTo>
                <a:lnTo>
                  <a:pt x="1141416" y="1477114"/>
                </a:lnTo>
                <a:lnTo>
                  <a:pt x="1118394" y="1518289"/>
                </a:lnTo>
                <a:lnTo>
                  <a:pt x="1092144" y="1557652"/>
                </a:lnTo>
                <a:lnTo>
                  <a:pt x="1062750" y="1595000"/>
                </a:lnTo>
                <a:lnTo>
                  <a:pt x="1030297" y="1630131"/>
                </a:lnTo>
                <a:lnTo>
                  <a:pt x="995165" y="1662585"/>
                </a:lnTo>
                <a:lnTo>
                  <a:pt x="957817" y="1691978"/>
                </a:lnTo>
                <a:lnTo>
                  <a:pt x="918454" y="1718228"/>
                </a:lnTo>
                <a:lnTo>
                  <a:pt x="877280" y="1741251"/>
                </a:lnTo>
                <a:lnTo>
                  <a:pt x="834496" y="1760961"/>
                </a:lnTo>
                <a:lnTo>
                  <a:pt x="790306" y="1777276"/>
                </a:lnTo>
                <a:lnTo>
                  <a:pt x="744912" y="1790112"/>
                </a:lnTo>
                <a:lnTo>
                  <a:pt x="698517" y="1799384"/>
                </a:lnTo>
                <a:lnTo>
                  <a:pt x="651323" y="1805009"/>
                </a:lnTo>
                <a:lnTo>
                  <a:pt x="603533" y="1806903"/>
                </a:lnTo>
                <a:close/>
              </a:path>
            </a:pathLst>
          </a:custGeom>
          <a:solidFill>
            <a:srgbClr val="F1C6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219700" y="0"/>
            <a:ext cx="7848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>
                <a:solidFill>
                  <a:srgbClr val="002060"/>
                </a:solidFill>
              </a:rPr>
              <a:t>Insights</a:t>
            </a:r>
            <a:endParaRPr lang="en-IE" sz="6000" b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6888" y="1399399"/>
            <a:ext cx="9345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Georgia" panose="02040502050405020303"/>
                <a:cs typeface="Georgia" panose="02040502050405020303"/>
              </a:rPr>
              <a:t>Cart Performance and Conversion Metrics</a:t>
            </a:r>
            <a:endParaRPr lang="en-IE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object 2"/>
          <p:cNvGrpSpPr/>
          <p:nvPr/>
        </p:nvGrpSpPr>
        <p:grpSpPr>
          <a:xfrm>
            <a:off x="10274691" y="2367910"/>
            <a:ext cx="7253504" cy="8590227"/>
            <a:chOff x="9374140" y="1696773"/>
            <a:chExt cx="7598326" cy="8590227"/>
          </a:xfrm>
        </p:grpSpPr>
        <p:sp>
          <p:nvSpPr>
            <p:cNvPr id="8" name="object 3"/>
            <p:cNvSpPr/>
            <p:nvPr/>
          </p:nvSpPr>
          <p:spPr>
            <a:xfrm>
              <a:off x="9374140" y="7200900"/>
              <a:ext cx="3339465" cy="3086100"/>
            </a:xfrm>
            <a:custGeom>
              <a:avLst/>
              <a:gdLst/>
              <a:ahLst/>
              <a:cxnLst/>
              <a:rect l="l" t="t" r="r" b="b"/>
              <a:pathLst>
                <a:path w="3339465" h="3086100">
                  <a:moveTo>
                    <a:pt x="3339256" y="3086099"/>
                  </a:moveTo>
                  <a:lnTo>
                    <a:pt x="0" y="3086099"/>
                  </a:lnTo>
                  <a:lnTo>
                    <a:pt x="0" y="0"/>
                  </a:lnTo>
                  <a:lnTo>
                    <a:pt x="3339256" y="0"/>
                  </a:lnTo>
                  <a:lnTo>
                    <a:pt x="3339256" y="3086099"/>
                  </a:lnTo>
                  <a:close/>
                </a:path>
              </a:pathLst>
            </a:custGeom>
            <a:solidFill>
              <a:srgbClr val="1B2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2422" y="1696773"/>
              <a:ext cx="6400044" cy="7329864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425099" y="2367910"/>
            <a:ext cx="8969014" cy="8263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>
                <a:latin typeface="Georgia" panose="02040502050405020303" pitchFamily="18" charset="0"/>
                <a:cs typeface="Lucida Sans Unicode" panose="020B0602030504020204" pitchFamily="34" charset="0"/>
              </a:rPr>
              <a:t>A 47% abandonment rate, while better than the industry average of ~69%, still represents a significant opportunity for improvement. Roughly 1 in 2 customers are not completing their purchase, which directly impacts revenue.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GB" dirty="0">
              <a:latin typeface="Georgia" panose="02040502050405020303" pitchFamily="18" charset="0"/>
              <a:cs typeface="Lucida Sans Unicode" panose="020B0602030504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>
                <a:latin typeface="Georgia" panose="02040502050405020303" pitchFamily="18" charset="0"/>
                <a:cs typeface="Lucida Sans Unicode" panose="020B0602030504020204" pitchFamily="34" charset="0"/>
              </a:rPr>
              <a:t>Minimal difference in average cart value of abandoned (</a:t>
            </a:r>
            <a:r>
              <a:rPr lang="en-IE" dirty="0">
                <a:latin typeface="Georgia" panose="02040502050405020303" pitchFamily="18" charset="0"/>
                <a:cs typeface="Lucida Sans Unicode" panose="020B0602030504020204" pitchFamily="34" charset="0"/>
              </a:rPr>
              <a:t>$259.59) vs completed ($257.03)</a:t>
            </a:r>
            <a:r>
              <a:rPr lang="en-GB" dirty="0">
                <a:latin typeface="Georgia" panose="02040502050405020303" pitchFamily="18" charset="0"/>
                <a:cs typeface="Lucida Sans Unicode" panose="020B0602030504020204" pitchFamily="34" charset="0"/>
              </a:rPr>
              <a:t> implies that price alone isn’t the primary deterrent other experiential or technical issues are likely at play.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GB" dirty="0">
              <a:latin typeface="Georgia" panose="02040502050405020303" pitchFamily="18" charset="0"/>
              <a:cs typeface="Lucida Sans Unicode" panose="020B0602030504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>
                <a:latin typeface="Georgia" panose="02040502050405020303" pitchFamily="18" charset="0"/>
                <a:cs typeface="Lucida Sans Unicode" panose="020B0602030504020204" pitchFamily="34" charset="0"/>
              </a:rPr>
              <a:t>High-value carts are being lost at a substantial rate. These carts represent a high-revenue opportunity segment.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GB" dirty="0">
              <a:latin typeface="Georgia" panose="02040502050405020303" pitchFamily="18" charset="0"/>
              <a:cs typeface="Lucida Sans Unicode" panose="020B0602030504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>
                <a:latin typeface="Georgia" panose="02040502050405020303" pitchFamily="18" charset="0"/>
                <a:cs typeface="Lucida Sans Unicode" panose="020B0602030504020204" pitchFamily="34" charset="0"/>
              </a:rPr>
              <a:t>Frequently abandoned product category such as </a:t>
            </a:r>
            <a:r>
              <a:rPr lang="en-IE" dirty="0">
                <a:latin typeface="Georgia" panose="02040502050405020303" pitchFamily="18" charset="0"/>
                <a:cs typeface="Lucida Sans Unicode" panose="020B0602030504020204" pitchFamily="34" charset="0"/>
              </a:rPr>
              <a:t>sunglasses, wristwatches, chairs</a:t>
            </a:r>
            <a:r>
              <a:rPr lang="en-GB" dirty="0">
                <a:latin typeface="Georgia" panose="02040502050405020303" pitchFamily="18" charset="0"/>
                <a:cs typeface="Lucida Sans Unicode" panose="020B0602030504020204" pitchFamily="34" charset="0"/>
              </a:rPr>
              <a:t> may indicate higher price sensitivity, comparison shopping behaviour, or unclear product information.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GB" dirty="0">
              <a:latin typeface="Georgia" panose="02040502050405020303" pitchFamily="18" charset="0"/>
              <a:cs typeface="Lucida Sans Unicode" panose="020B0602030504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>
                <a:latin typeface="Georgia" panose="02040502050405020303" pitchFamily="18" charset="0"/>
                <a:cs typeface="Lucida Sans Unicode" panose="020B0602030504020204" pitchFamily="34" charset="0"/>
              </a:rPr>
              <a:t>Frequently abandoned cart contents such as  accessories, electronics, toys may suffer from perceived value concerns or low differentiation.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7096" y="90352"/>
            <a:ext cx="2224820" cy="469617"/>
          </a:xfrm>
          <a:prstGeom prst="rect">
            <a:avLst/>
          </a:prstGeom>
        </p:spPr>
      </p:pic>
      <p:sp>
        <p:nvSpPr>
          <p:cNvPr id="3" name="object 6"/>
          <p:cNvSpPr/>
          <p:nvPr/>
        </p:nvSpPr>
        <p:spPr>
          <a:xfrm>
            <a:off x="16930904" y="0"/>
            <a:ext cx="931997" cy="2628900"/>
          </a:xfrm>
          <a:custGeom>
            <a:avLst/>
            <a:gdLst/>
            <a:ahLst/>
            <a:cxnLst/>
            <a:rect l="l" t="t" r="r" b="b"/>
            <a:pathLst>
              <a:path w="1207134" h="1807210">
                <a:moveTo>
                  <a:pt x="603533" y="1806903"/>
                </a:moveTo>
                <a:lnTo>
                  <a:pt x="555744" y="1805009"/>
                </a:lnTo>
                <a:lnTo>
                  <a:pt x="508550" y="1799384"/>
                </a:lnTo>
                <a:lnTo>
                  <a:pt x="462155" y="1790112"/>
                </a:lnTo>
                <a:lnTo>
                  <a:pt x="416762" y="1777276"/>
                </a:lnTo>
                <a:lnTo>
                  <a:pt x="372571" y="1760961"/>
                </a:lnTo>
                <a:lnTo>
                  <a:pt x="329788" y="1741251"/>
                </a:lnTo>
                <a:lnTo>
                  <a:pt x="288613" y="1718228"/>
                </a:lnTo>
                <a:lnTo>
                  <a:pt x="249250" y="1691978"/>
                </a:lnTo>
                <a:lnTo>
                  <a:pt x="211902" y="1662585"/>
                </a:lnTo>
                <a:lnTo>
                  <a:pt x="176770" y="1630131"/>
                </a:lnTo>
                <a:lnTo>
                  <a:pt x="144317" y="1595000"/>
                </a:lnTo>
                <a:lnTo>
                  <a:pt x="114923" y="1557652"/>
                </a:lnTo>
                <a:lnTo>
                  <a:pt x="88674" y="1518289"/>
                </a:lnTo>
                <a:lnTo>
                  <a:pt x="65652" y="1477114"/>
                </a:lnTo>
                <a:lnTo>
                  <a:pt x="45941" y="1434331"/>
                </a:lnTo>
                <a:lnTo>
                  <a:pt x="29626" y="1390141"/>
                </a:lnTo>
                <a:lnTo>
                  <a:pt x="16790" y="1344747"/>
                </a:lnTo>
                <a:lnTo>
                  <a:pt x="7518" y="1298352"/>
                </a:lnTo>
                <a:lnTo>
                  <a:pt x="1893" y="1251158"/>
                </a:lnTo>
                <a:lnTo>
                  <a:pt x="0" y="1203369"/>
                </a:lnTo>
                <a:lnTo>
                  <a:pt x="0" y="0"/>
                </a:lnTo>
                <a:lnTo>
                  <a:pt x="1207069" y="0"/>
                </a:lnTo>
                <a:lnTo>
                  <a:pt x="1207068" y="1203369"/>
                </a:lnTo>
                <a:lnTo>
                  <a:pt x="1205175" y="1251158"/>
                </a:lnTo>
                <a:lnTo>
                  <a:pt x="1199550" y="1298352"/>
                </a:lnTo>
                <a:lnTo>
                  <a:pt x="1190278" y="1344747"/>
                </a:lnTo>
                <a:lnTo>
                  <a:pt x="1177442" y="1390141"/>
                </a:lnTo>
                <a:lnTo>
                  <a:pt x="1161127" y="1434331"/>
                </a:lnTo>
                <a:lnTo>
                  <a:pt x="1141416" y="1477114"/>
                </a:lnTo>
                <a:lnTo>
                  <a:pt x="1118394" y="1518289"/>
                </a:lnTo>
                <a:lnTo>
                  <a:pt x="1092144" y="1557652"/>
                </a:lnTo>
                <a:lnTo>
                  <a:pt x="1062750" y="1595000"/>
                </a:lnTo>
                <a:lnTo>
                  <a:pt x="1030297" y="1630131"/>
                </a:lnTo>
                <a:lnTo>
                  <a:pt x="995165" y="1662585"/>
                </a:lnTo>
                <a:lnTo>
                  <a:pt x="957817" y="1691978"/>
                </a:lnTo>
                <a:lnTo>
                  <a:pt x="918454" y="1718228"/>
                </a:lnTo>
                <a:lnTo>
                  <a:pt x="877280" y="1741251"/>
                </a:lnTo>
                <a:lnTo>
                  <a:pt x="834496" y="1760961"/>
                </a:lnTo>
                <a:lnTo>
                  <a:pt x="790306" y="1777276"/>
                </a:lnTo>
                <a:lnTo>
                  <a:pt x="744912" y="1790112"/>
                </a:lnTo>
                <a:lnTo>
                  <a:pt x="698517" y="1799384"/>
                </a:lnTo>
                <a:lnTo>
                  <a:pt x="651323" y="1805009"/>
                </a:lnTo>
                <a:lnTo>
                  <a:pt x="603533" y="1806903"/>
                </a:lnTo>
                <a:close/>
              </a:path>
            </a:pathLst>
          </a:custGeom>
          <a:solidFill>
            <a:srgbClr val="F1C6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219700" y="0"/>
            <a:ext cx="7848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>
                <a:solidFill>
                  <a:srgbClr val="002060"/>
                </a:solidFill>
              </a:rPr>
              <a:t>Insights</a:t>
            </a:r>
            <a:endParaRPr lang="en-IE" sz="6000" b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1588431"/>
            <a:ext cx="9739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Customer Segmentation and Behavioural Pattern</a:t>
            </a:r>
            <a:endParaRPr lang="en-IE" sz="3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object 3"/>
          <p:cNvSpPr/>
          <p:nvPr/>
        </p:nvSpPr>
        <p:spPr>
          <a:xfrm>
            <a:off x="10896600" y="7752535"/>
            <a:ext cx="2878814" cy="3086100"/>
          </a:xfrm>
          <a:custGeom>
            <a:avLst/>
            <a:gdLst/>
            <a:ahLst/>
            <a:cxnLst/>
            <a:rect l="l" t="t" r="r" b="b"/>
            <a:pathLst>
              <a:path w="3339465" h="3086100">
                <a:moveTo>
                  <a:pt x="3339256" y="3086099"/>
                </a:moveTo>
                <a:lnTo>
                  <a:pt x="0" y="3086099"/>
                </a:lnTo>
                <a:lnTo>
                  <a:pt x="0" y="0"/>
                </a:lnTo>
                <a:lnTo>
                  <a:pt x="3339256" y="0"/>
                </a:lnTo>
                <a:lnTo>
                  <a:pt x="3339256" y="3086099"/>
                </a:lnTo>
                <a:close/>
              </a:path>
            </a:pathLst>
          </a:custGeom>
          <a:solidFill>
            <a:srgbClr val="1B239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Placeholder 12" descr="A group of people discuss someth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9337" y="2400301"/>
            <a:ext cx="5231567" cy="70502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5099" y="2628900"/>
            <a:ext cx="90999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>
                <a:latin typeface="Georgia" panose="02040502050405020303" pitchFamily="18" charset="0"/>
              </a:rPr>
              <a:t>There is no significant gender-based skew. Cart abandonment is widespread and not driven by demographic preference.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400" dirty="0">
              <a:latin typeface="Georgia" panose="02040502050405020303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>
                <a:latin typeface="Georgia" panose="02040502050405020303" pitchFamily="18" charset="0"/>
              </a:rPr>
              <a:t>Equal session time suggests that users are engaging deeply regardless of outcome, but something in the final stage is breaking the conversion.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400" dirty="0">
              <a:latin typeface="Georgia" panose="02040502050405020303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dirty="0">
                <a:latin typeface="Georgia" panose="02040502050405020303" pitchFamily="18" charset="0"/>
              </a:rPr>
              <a:t>Behaviour shows that users are willing to spend time, but friction or dissatisfaction is likely occurring later in the process.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E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7096" y="90352"/>
            <a:ext cx="2224820" cy="469617"/>
          </a:xfrm>
          <a:prstGeom prst="rect">
            <a:avLst/>
          </a:prstGeom>
        </p:spPr>
      </p:pic>
      <p:sp>
        <p:nvSpPr>
          <p:cNvPr id="3" name="object 6"/>
          <p:cNvSpPr/>
          <p:nvPr/>
        </p:nvSpPr>
        <p:spPr>
          <a:xfrm>
            <a:off x="17145000" y="0"/>
            <a:ext cx="717901" cy="2171700"/>
          </a:xfrm>
          <a:custGeom>
            <a:avLst/>
            <a:gdLst/>
            <a:ahLst/>
            <a:cxnLst/>
            <a:rect l="l" t="t" r="r" b="b"/>
            <a:pathLst>
              <a:path w="1207134" h="1807210">
                <a:moveTo>
                  <a:pt x="603533" y="1806903"/>
                </a:moveTo>
                <a:lnTo>
                  <a:pt x="555744" y="1805009"/>
                </a:lnTo>
                <a:lnTo>
                  <a:pt x="508550" y="1799384"/>
                </a:lnTo>
                <a:lnTo>
                  <a:pt x="462155" y="1790112"/>
                </a:lnTo>
                <a:lnTo>
                  <a:pt x="416762" y="1777276"/>
                </a:lnTo>
                <a:lnTo>
                  <a:pt x="372571" y="1760961"/>
                </a:lnTo>
                <a:lnTo>
                  <a:pt x="329788" y="1741251"/>
                </a:lnTo>
                <a:lnTo>
                  <a:pt x="288613" y="1718228"/>
                </a:lnTo>
                <a:lnTo>
                  <a:pt x="249250" y="1691978"/>
                </a:lnTo>
                <a:lnTo>
                  <a:pt x="211902" y="1662585"/>
                </a:lnTo>
                <a:lnTo>
                  <a:pt x="176770" y="1630131"/>
                </a:lnTo>
                <a:lnTo>
                  <a:pt x="144317" y="1595000"/>
                </a:lnTo>
                <a:lnTo>
                  <a:pt x="114923" y="1557652"/>
                </a:lnTo>
                <a:lnTo>
                  <a:pt x="88674" y="1518289"/>
                </a:lnTo>
                <a:lnTo>
                  <a:pt x="65652" y="1477114"/>
                </a:lnTo>
                <a:lnTo>
                  <a:pt x="45941" y="1434331"/>
                </a:lnTo>
                <a:lnTo>
                  <a:pt x="29626" y="1390141"/>
                </a:lnTo>
                <a:lnTo>
                  <a:pt x="16790" y="1344747"/>
                </a:lnTo>
                <a:lnTo>
                  <a:pt x="7518" y="1298352"/>
                </a:lnTo>
                <a:lnTo>
                  <a:pt x="1893" y="1251158"/>
                </a:lnTo>
                <a:lnTo>
                  <a:pt x="0" y="1203369"/>
                </a:lnTo>
                <a:lnTo>
                  <a:pt x="0" y="0"/>
                </a:lnTo>
                <a:lnTo>
                  <a:pt x="1207069" y="0"/>
                </a:lnTo>
                <a:lnTo>
                  <a:pt x="1207068" y="1203369"/>
                </a:lnTo>
                <a:lnTo>
                  <a:pt x="1205175" y="1251158"/>
                </a:lnTo>
                <a:lnTo>
                  <a:pt x="1199550" y="1298352"/>
                </a:lnTo>
                <a:lnTo>
                  <a:pt x="1190278" y="1344747"/>
                </a:lnTo>
                <a:lnTo>
                  <a:pt x="1177442" y="1390141"/>
                </a:lnTo>
                <a:lnTo>
                  <a:pt x="1161127" y="1434331"/>
                </a:lnTo>
                <a:lnTo>
                  <a:pt x="1141416" y="1477114"/>
                </a:lnTo>
                <a:lnTo>
                  <a:pt x="1118394" y="1518289"/>
                </a:lnTo>
                <a:lnTo>
                  <a:pt x="1092144" y="1557652"/>
                </a:lnTo>
                <a:lnTo>
                  <a:pt x="1062750" y="1595000"/>
                </a:lnTo>
                <a:lnTo>
                  <a:pt x="1030297" y="1630131"/>
                </a:lnTo>
                <a:lnTo>
                  <a:pt x="995165" y="1662585"/>
                </a:lnTo>
                <a:lnTo>
                  <a:pt x="957817" y="1691978"/>
                </a:lnTo>
                <a:lnTo>
                  <a:pt x="918454" y="1718228"/>
                </a:lnTo>
                <a:lnTo>
                  <a:pt x="877280" y="1741251"/>
                </a:lnTo>
                <a:lnTo>
                  <a:pt x="834496" y="1760961"/>
                </a:lnTo>
                <a:lnTo>
                  <a:pt x="790306" y="1777276"/>
                </a:lnTo>
                <a:lnTo>
                  <a:pt x="744912" y="1790112"/>
                </a:lnTo>
                <a:lnTo>
                  <a:pt x="698517" y="1799384"/>
                </a:lnTo>
                <a:lnTo>
                  <a:pt x="651323" y="1805009"/>
                </a:lnTo>
                <a:lnTo>
                  <a:pt x="603533" y="1806903"/>
                </a:lnTo>
                <a:close/>
              </a:path>
            </a:pathLst>
          </a:custGeom>
          <a:solidFill>
            <a:srgbClr val="F1C6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219700" y="0"/>
            <a:ext cx="7848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>
                <a:solidFill>
                  <a:srgbClr val="002060"/>
                </a:solidFill>
              </a:rPr>
              <a:t>Insights</a:t>
            </a:r>
            <a:endParaRPr lang="en-IE" sz="6000" b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4854" y="1791281"/>
            <a:ext cx="8749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Device and Technical Experience Analysis</a:t>
            </a:r>
            <a:endParaRPr lang="en-IE" sz="3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object 3"/>
          <p:cNvSpPr/>
          <p:nvPr/>
        </p:nvSpPr>
        <p:spPr>
          <a:xfrm>
            <a:off x="10439400" y="7369336"/>
            <a:ext cx="2878814" cy="3086100"/>
          </a:xfrm>
          <a:custGeom>
            <a:avLst/>
            <a:gdLst/>
            <a:ahLst/>
            <a:cxnLst/>
            <a:rect l="l" t="t" r="r" b="b"/>
            <a:pathLst>
              <a:path w="3339465" h="3086100">
                <a:moveTo>
                  <a:pt x="3339256" y="3086099"/>
                </a:moveTo>
                <a:lnTo>
                  <a:pt x="0" y="3086099"/>
                </a:lnTo>
                <a:lnTo>
                  <a:pt x="0" y="0"/>
                </a:lnTo>
                <a:lnTo>
                  <a:pt x="3339256" y="0"/>
                </a:lnTo>
                <a:lnTo>
                  <a:pt x="3339256" y="3086099"/>
                </a:lnTo>
                <a:close/>
              </a:path>
            </a:pathLst>
          </a:custGeom>
          <a:solidFill>
            <a:srgbClr val="1B23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152400" y="3162065"/>
            <a:ext cx="87491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000" dirty="0">
                <a:latin typeface="Georgia" panose="02040502050405020303" pitchFamily="18" charset="0"/>
              </a:rPr>
              <a:t>Mobile (48%), tablet (47%), desktop (46%), slightly higher abandonment on mobile is consistent with industry patterns where mobile UX issues are common.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000" dirty="0">
              <a:latin typeface="Georgia" panose="02040502050405020303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000" dirty="0">
                <a:latin typeface="Georgia" panose="02040502050405020303" pitchFamily="18" charset="0"/>
              </a:rPr>
              <a:t>No Guest Checkout (50%), Complex Checkout (30%), No Total Order Upfront (15%), Shipping Costs (5%) signifies a major friction points are within the checkout flow, not product discovery. Guest checkout is a critical barrier.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sz="2000" dirty="0">
              <a:latin typeface="Georgia" panose="02040502050405020303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dirty="0">
              <a:latin typeface="Georgia" panose="02040502050405020303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dirty="0">
              <a:latin typeface="Georgia" panose="02040502050405020303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dirty="0">
              <a:latin typeface="Georgia" panose="02040502050405020303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dirty="0">
              <a:latin typeface="Georgia" panose="02040502050405020303" pitchFamily="18" charset="0"/>
            </a:endParaRPr>
          </a:p>
          <a:p>
            <a:pPr algn="just"/>
            <a:endParaRPr lang="en-GB" dirty="0">
              <a:latin typeface="Georgia" panose="02040502050405020303" pitchFamily="18" charset="0"/>
            </a:endParaRPr>
          </a:p>
          <a:p>
            <a:pPr algn="just"/>
            <a:endParaRPr lang="en-GB" dirty="0">
              <a:latin typeface="Georgia" panose="02040502050405020303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E" dirty="0">
              <a:latin typeface="Georgia" panose="02040502050405020303" pitchFamily="18" charset="0"/>
            </a:endParaRPr>
          </a:p>
        </p:txBody>
      </p:sp>
      <p:pic>
        <p:nvPicPr>
          <p:cNvPr id="9" name="Picture Placeholder 13" descr="Hand writing on post-it note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1277600" y="2400301"/>
            <a:ext cx="5996498" cy="65120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7096" y="90352"/>
            <a:ext cx="2224820" cy="469617"/>
          </a:xfrm>
          <a:prstGeom prst="rect">
            <a:avLst/>
          </a:prstGeom>
        </p:spPr>
      </p:pic>
      <p:sp>
        <p:nvSpPr>
          <p:cNvPr id="3" name="object 6"/>
          <p:cNvSpPr/>
          <p:nvPr/>
        </p:nvSpPr>
        <p:spPr>
          <a:xfrm>
            <a:off x="16930904" y="0"/>
            <a:ext cx="931997" cy="2628900"/>
          </a:xfrm>
          <a:custGeom>
            <a:avLst/>
            <a:gdLst/>
            <a:ahLst/>
            <a:cxnLst/>
            <a:rect l="l" t="t" r="r" b="b"/>
            <a:pathLst>
              <a:path w="1207134" h="1807210">
                <a:moveTo>
                  <a:pt x="603533" y="1806903"/>
                </a:moveTo>
                <a:lnTo>
                  <a:pt x="555744" y="1805009"/>
                </a:lnTo>
                <a:lnTo>
                  <a:pt x="508550" y="1799384"/>
                </a:lnTo>
                <a:lnTo>
                  <a:pt x="462155" y="1790112"/>
                </a:lnTo>
                <a:lnTo>
                  <a:pt x="416762" y="1777276"/>
                </a:lnTo>
                <a:lnTo>
                  <a:pt x="372571" y="1760961"/>
                </a:lnTo>
                <a:lnTo>
                  <a:pt x="329788" y="1741251"/>
                </a:lnTo>
                <a:lnTo>
                  <a:pt x="288613" y="1718228"/>
                </a:lnTo>
                <a:lnTo>
                  <a:pt x="249250" y="1691978"/>
                </a:lnTo>
                <a:lnTo>
                  <a:pt x="211902" y="1662585"/>
                </a:lnTo>
                <a:lnTo>
                  <a:pt x="176770" y="1630131"/>
                </a:lnTo>
                <a:lnTo>
                  <a:pt x="144317" y="1595000"/>
                </a:lnTo>
                <a:lnTo>
                  <a:pt x="114923" y="1557652"/>
                </a:lnTo>
                <a:lnTo>
                  <a:pt x="88674" y="1518289"/>
                </a:lnTo>
                <a:lnTo>
                  <a:pt x="65652" y="1477114"/>
                </a:lnTo>
                <a:lnTo>
                  <a:pt x="45941" y="1434331"/>
                </a:lnTo>
                <a:lnTo>
                  <a:pt x="29626" y="1390141"/>
                </a:lnTo>
                <a:lnTo>
                  <a:pt x="16790" y="1344747"/>
                </a:lnTo>
                <a:lnTo>
                  <a:pt x="7518" y="1298352"/>
                </a:lnTo>
                <a:lnTo>
                  <a:pt x="1893" y="1251158"/>
                </a:lnTo>
                <a:lnTo>
                  <a:pt x="0" y="1203369"/>
                </a:lnTo>
                <a:lnTo>
                  <a:pt x="0" y="0"/>
                </a:lnTo>
                <a:lnTo>
                  <a:pt x="1207069" y="0"/>
                </a:lnTo>
                <a:lnTo>
                  <a:pt x="1207068" y="1203369"/>
                </a:lnTo>
                <a:lnTo>
                  <a:pt x="1205175" y="1251158"/>
                </a:lnTo>
                <a:lnTo>
                  <a:pt x="1199550" y="1298352"/>
                </a:lnTo>
                <a:lnTo>
                  <a:pt x="1190278" y="1344747"/>
                </a:lnTo>
                <a:lnTo>
                  <a:pt x="1177442" y="1390141"/>
                </a:lnTo>
                <a:lnTo>
                  <a:pt x="1161127" y="1434331"/>
                </a:lnTo>
                <a:lnTo>
                  <a:pt x="1141416" y="1477114"/>
                </a:lnTo>
                <a:lnTo>
                  <a:pt x="1118394" y="1518289"/>
                </a:lnTo>
                <a:lnTo>
                  <a:pt x="1092144" y="1557652"/>
                </a:lnTo>
                <a:lnTo>
                  <a:pt x="1062750" y="1595000"/>
                </a:lnTo>
                <a:lnTo>
                  <a:pt x="1030297" y="1630131"/>
                </a:lnTo>
                <a:lnTo>
                  <a:pt x="995165" y="1662585"/>
                </a:lnTo>
                <a:lnTo>
                  <a:pt x="957817" y="1691978"/>
                </a:lnTo>
                <a:lnTo>
                  <a:pt x="918454" y="1718228"/>
                </a:lnTo>
                <a:lnTo>
                  <a:pt x="877280" y="1741251"/>
                </a:lnTo>
                <a:lnTo>
                  <a:pt x="834496" y="1760961"/>
                </a:lnTo>
                <a:lnTo>
                  <a:pt x="790306" y="1777276"/>
                </a:lnTo>
                <a:lnTo>
                  <a:pt x="744912" y="1790112"/>
                </a:lnTo>
                <a:lnTo>
                  <a:pt x="698517" y="1799384"/>
                </a:lnTo>
                <a:lnTo>
                  <a:pt x="651323" y="1805009"/>
                </a:lnTo>
                <a:lnTo>
                  <a:pt x="603533" y="1806903"/>
                </a:lnTo>
                <a:close/>
              </a:path>
            </a:pathLst>
          </a:custGeom>
          <a:solidFill>
            <a:srgbClr val="F1C6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219700" y="0"/>
            <a:ext cx="7848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>
                <a:solidFill>
                  <a:srgbClr val="002060"/>
                </a:solidFill>
              </a:rPr>
              <a:t>Insights</a:t>
            </a:r>
            <a:endParaRPr lang="en-IE" sz="6000" b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4657" y="1415594"/>
            <a:ext cx="9400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Georgia" panose="02040502050405020303"/>
              </a:rPr>
              <a:t>Marketing Attribution and Referral Insights</a:t>
            </a:r>
            <a:endParaRPr lang="en-IE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object 3"/>
          <p:cNvSpPr/>
          <p:nvPr/>
        </p:nvSpPr>
        <p:spPr>
          <a:xfrm>
            <a:off x="10259930" y="7907482"/>
            <a:ext cx="2878814" cy="3086100"/>
          </a:xfrm>
          <a:custGeom>
            <a:avLst/>
            <a:gdLst/>
            <a:ahLst/>
            <a:cxnLst/>
            <a:rect l="l" t="t" r="r" b="b"/>
            <a:pathLst>
              <a:path w="3339465" h="3086100">
                <a:moveTo>
                  <a:pt x="3339256" y="3086099"/>
                </a:moveTo>
                <a:lnTo>
                  <a:pt x="0" y="3086099"/>
                </a:lnTo>
                <a:lnTo>
                  <a:pt x="0" y="0"/>
                </a:lnTo>
                <a:lnTo>
                  <a:pt x="3339256" y="0"/>
                </a:lnTo>
                <a:lnTo>
                  <a:pt x="3339256" y="3086099"/>
                </a:lnTo>
                <a:close/>
              </a:path>
            </a:pathLst>
          </a:custGeom>
          <a:solidFill>
            <a:srgbClr val="1B239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Placeholder 12" descr="A group of people discuss someth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9337" y="2400301"/>
            <a:ext cx="5231567" cy="70502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54" y="2330792"/>
            <a:ext cx="8991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latin typeface="Georgia" panose="02040502050405020303" pitchFamily="18" charset="0"/>
              </a:rPr>
              <a:t>Social media leads to the most abandonment. This may point to unqualified or browsing-driven traffic from social platforms.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latin typeface="Georgia" panose="02040502050405020303" pitchFamily="18" charset="0"/>
              </a:rPr>
              <a:t>Value range ~$257–$259  is stable across all referral channels, meaning that the issue isn’t with customer value but conversion execution.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latin typeface="Georgia" panose="02040502050405020303" pitchFamily="18" charset="0"/>
              </a:rPr>
              <a:t>High abandonment in the locations Virginia, Texas, Florida, Chicago, California, New York (Descending Order) may reflect regional behavioural patterns, local promotions, or shipping speed concerns.</a:t>
            </a:r>
          </a:p>
          <a:p>
            <a:endParaRPr lang="en-IE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E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7096" y="90352"/>
            <a:ext cx="2224820" cy="469617"/>
          </a:xfrm>
          <a:prstGeom prst="rect">
            <a:avLst/>
          </a:prstGeom>
        </p:spPr>
      </p:pic>
      <p:sp>
        <p:nvSpPr>
          <p:cNvPr id="3" name="object 6"/>
          <p:cNvSpPr/>
          <p:nvPr/>
        </p:nvSpPr>
        <p:spPr>
          <a:xfrm>
            <a:off x="16930904" y="0"/>
            <a:ext cx="931997" cy="2176332"/>
          </a:xfrm>
          <a:custGeom>
            <a:avLst/>
            <a:gdLst/>
            <a:ahLst/>
            <a:cxnLst/>
            <a:rect l="l" t="t" r="r" b="b"/>
            <a:pathLst>
              <a:path w="1207134" h="1807210">
                <a:moveTo>
                  <a:pt x="603533" y="1806903"/>
                </a:moveTo>
                <a:lnTo>
                  <a:pt x="555744" y="1805009"/>
                </a:lnTo>
                <a:lnTo>
                  <a:pt x="508550" y="1799384"/>
                </a:lnTo>
                <a:lnTo>
                  <a:pt x="462155" y="1790112"/>
                </a:lnTo>
                <a:lnTo>
                  <a:pt x="416762" y="1777276"/>
                </a:lnTo>
                <a:lnTo>
                  <a:pt x="372571" y="1760961"/>
                </a:lnTo>
                <a:lnTo>
                  <a:pt x="329788" y="1741251"/>
                </a:lnTo>
                <a:lnTo>
                  <a:pt x="288613" y="1718228"/>
                </a:lnTo>
                <a:lnTo>
                  <a:pt x="249250" y="1691978"/>
                </a:lnTo>
                <a:lnTo>
                  <a:pt x="211902" y="1662585"/>
                </a:lnTo>
                <a:lnTo>
                  <a:pt x="176770" y="1630131"/>
                </a:lnTo>
                <a:lnTo>
                  <a:pt x="144317" y="1595000"/>
                </a:lnTo>
                <a:lnTo>
                  <a:pt x="114923" y="1557652"/>
                </a:lnTo>
                <a:lnTo>
                  <a:pt x="88674" y="1518289"/>
                </a:lnTo>
                <a:lnTo>
                  <a:pt x="65652" y="1477114"/>
                </a:lnTo>
                <a:lnTo>
                  <a:pt x="45941" y="1434331"/>
                </a:lnTo>
                <a:lnTo>
                  <a:pt x="29626" y="1390141"/>
                </a:lnTo>
                <a:lnTo>
                  <a:pt x="16790" y="1344747"/>
                </a:lnTo>
                <a:lnTo>
                  <a:pt x="7518" y="1298352"/>
                </a:lnTo>
                <a:lnTo>
                  <a:pt x="1893" y="1251158"/>
                </a:lnTo>
                <a:lnTo>
                  <a:pt x="0" y="1203369"/>
                </a:lnTo>
                <a:lnTo>
                  <a:pt x="0" y="0"/>
                </a:lnTo>
                <a:lnTo>
                  <a:pt x="1207069" y="0"/>
                </a:lnTo>
                <a:lnTo>
                  <a:pt x="1207068" y="1203369"/>
                </a:lnTo>
                <a:lnTo>
                  <a:pt x="1205175" y="1251158"/>
                </a:lnTo>
                <a:lnTo>
                  <a:pt x="1199550" y="1298352"/>
                </a:lnTo>
                <a:lnTo>
                  <a:pt x="1190278" y="1344747"/>
                </a:lnTo>
                <a:lnTo>
                  <a:pt x="1177442" y="1390141"/>
                </a:lnTo>
                <a:lnTo>
                  <a:pt x="1161127" y="1434331"/>
                </a:lnTo>
                <a:lnTo>
                  <a:pt x="1141416" y="1477114"/>
                </a:lnTo>
                <a:lnTo>
                  <a:pt x="1118394" y="1518289"/>
                </a:lnTo>
                <a:lnTo>
                  <a:pt x="1092144" y="1557652"/>
                </a:lnTo>
                <a:lnTo>
                  <a:pt x="1062750" y="1595000"/>
                </a:lnTo>
                <a:lnTo>
                  <a:pt x="1030297" y="1630131"/>
                </a:lnTo>
                <a:lnTo>
                  <a:pt x="995165" y="1662585"/>
                </a:lnTo>
                <a:lnTo>
                  <a:pt x="957817" y="1691978"/>
                </a:lnTo>
                <a:lnTo>
                  <a:pt x="918454" y="1718228"/>
                </a:lnTo>
                <a:lnTo>
                  <a:pt x="877280" y="1741251"/>
                </a:lnTo>
                <a:lnTo>
                  <a:pt x="834496" y="1760961"/>
                </a:lnTo>
                <a:lnTo>
                  <a:pt x="790306" y="1777276"/>
                </a:lnTo>
                <a:lnTo>
                  <a:pt x="744912" y="1790112"/>
                </a:lnTo>
                <a:lnTo>
                  <a:pt x="698517" y="1799384"/>
                </a:lnTo>
                <a:lnTo>
                  <a:pt x="651323" y="1805009"/>
                </a:lnTo>
                <a:lnTo>
                  <a:pt x="603533" y="1806903"/>
                </a:lnTo>
                <a:close/>
              </a:path>
            </a:pathLst>
          </a:custGeom>
          <a:solidFill>
            <a:srgbClr val="F1C6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-117248" y="1088124"/>
            <a:ext cx="12649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rgbClr val="002060"/>
                </a:solidFill>
              </a:rPr>
              <a:t>Scale of Opportunity  for E-commerce</a:t>
            </a:r>
            <a:endParaRPr lang="en-IE" sz="4800" b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2365" y="2723413"/>
            <a:ext cx="12347864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Global e-commerce sales projected to reach $6.9 trillion by 2025 (Statista, 2024).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kumimoji="0" lang="en-US" altLang="en-US" sz="3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Cart abandonment rates average 68–75% across the industry (Baymard Institute).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kumimoji="0" lang="en-US" altLang="en-US" sz="3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Mobile users experience the highest abandonment rates due to poor UX.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kumimoji="0" lang="en-US" altLang="en-US" sz="3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Abandonment = lost revenue &amp; poor customer experience.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kumimoji="0" lang="en-US" altLang="en-US" sz="3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Even a 10–20% reduction in abandonment can yield significant revenue gains</a:t>
            </a:r>
          </a:p>
          <a:p>
            <a:pPr algn="just"/>
            <a:endParaRPr lang="en-IE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954" y="2330792"/>
            <a:ext cx="89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E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454251" y="1047555"/>
            <a:ext cx="11506200" cy="1128777"/>
          </a:xfrm>
          <a:prstGeom prst="roundRect">
            <a:avLst/>
          </a:prstGeom>
          <a:solidFill>
            <a:srgbClr val="A6A6A6">
              <a:alpha val="5882"/>
            </a:srgbClr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7096" y="90352"/>
            <a:ext cx="2224820" cy="469617"/>
          </a:xfrm>
          <a:prstGeom prst="rect">
            <a:avLst/>
          </a:prstGeom>
        </p:spPr>
      </p:pic>
      <p:sp>
        <p:nvSpPr>
          <p:cNvPr id="3" name="object 6"/>
          <p:cNvSpPr/>
          <p:nvPr/>
        </p:nvSpPr>
        <p:spPr>
          <a:xfrm>
            <a:off x="16930904" y="0"/>
            <a:ext cx="931997" cy="2628900"/>
          </a:xfrm>
          <a:custGeom>
            <a:avLst/>
            <a:gdLst/>
            <a:ahLst/>
            <a:cxnLst/>
            <a:rect l="l" t="t" r="r" b="b"/>
            <a:pathLst>
              <a:path w="1207134" h="1807210">
                <a:moveTo>
                  <a:pt x="603533" y="1806903"/>
                </a:moveTo>
                <a:lnTo>
                  <a:pt x="555744" y="1805009"/>
                </a:lnTo>
                <a:lnTo>
                  <a:pt x="508550" y="1799384"/>
                </a:lnTo>
                <a:lnTo>
                  <a:pt x="462155" y="1790112"/>
                </a:lnTo>
                <a:lnTo>
                  <a:pt x="416762" y="1777276"/>
                </a:lnTo>
                <a:lnTo>
                  <a:pt x="372571" y="1760961"/>
                </a:lnTo>
                <a:lnTo>
                  <a:pt x="329788" y="1741251"/>
                </a:lnTo>
                <a:lnTo>
                  <a:pt x="288613" y="1718228"/>
                </a:lnTo>
                <a:lnTo>
                  <a:pt x="249250" y="1691978"/>
                </a:lnTo>
                <a:lnTo>
                  <a:pt x="211902" y="1662585"/>
                </a:lnTo>
                <a:lnTo>
                  <a:pt x="176770" y="1630131"/>
                </a:lnTo>
                <a:lnTo>
                  <a:pt x="144317" y="1595000"/>
                </a:lnTo>
                <a:lnTo>
                  <a:pt x="114923" y="1557652"/>
                </a:lnTo>
                <a:lnTo>
                  <a:pt x="88674" y="1518289"/>
                </a:lnTo>
                <a:lnTo>
                  <a:pt x="65652" y="1477114"/>
                </a:lnTo>
                <a:lnTo>
                  <a:pt x="45941" y="1434331"/>
                </a:lnTo>
                <a:lnTo>
                  <a:pt x="29626" y="1390141"/>
                </a:lnTo>
                <a:lnTo>
                  <a:pt x="16790" y="1344747"/>
                </a:lnTo>
                <a:lnTo>
                  <a:pt x="7518" y="1298352"/>
                </a:lnTo>
                <a:lnTo>
                  <a:pt x="1893" y="1251158"/>
                </a:lnTo>
                <a:lnTo>
                  <a:pt x="0" y="1203369"/>
                </a:lnTo>
                <a:lnTo>
                  <a:pt x="0" y="0"/>
                </a:lnTo>
                <a:lnTo>
                  <a:pt x="1207069" y="0"/>
                </a:lnTo>
                <a:lnTo>
                  <a:pt x="1207068" y="1203369"/>
                </a:lnTo>
                <a:lnTo>
                  <a:pt x="1205175" y="1251158"/>
                </a:lnTo>
                <a:lnTo>
                  <a:pt x="1199550" y="1298352"/>
                </a:lnTo>
                <a:lnTo>
                  <a:pt x="1190278" y="1344747"/>
                </a:lnTo>
                <a:lnTo>
                  <a:pt x="1177442" y="1390141"/>
                </a:lnTo>
                <a:lnTo>
                  <a:pt x="1161127" y="1434331"/>
                </a:lnTo>
                <a:lnTo>
                  <a:pt x="1141416" y="1477114"/>
                </a:lnTo>
                <a:lnTo>
                  <a:pt x="1118394" y="1518289"/>
                </a:lnTo>
                <a:lnTo>
                  <a:pt x="1092144" y="1557652"/>
                </a:lnTo>
                <a:lnTo>
                  <a:pt x="1062750" y="1595000"/>
                </a:lnTo>
                <a:lnTo>
                  <a:pt x="1030297" y="1630131"/>
                </a:lnTo>
                <a:lnTo>
                  <a:pt x="995165" y="1662585"/>
                </a:lnTo>
                <a:lnTo>
                  <a:pt x="957817" y="1691978"/>
                </a:lnTo>
                <a:lnTo>
                  <a:pt x="918454" y="1718228"/>
                </a:lnTo>
                <a:lnTo>
                  <a:pt x="877280" y="1741251"/>
                </a:lnTo>
                <a:lnTo>
                  <a:pt x="834496" y="1760961"/>
                </a:lnTo>
                <a:lnTo>
                  <a:pt x="790306" y="1777276"/>
                </a:lnTo>
                <a:lnTo>
                  <a:pt x="744912" y="1790112"/>
                </a:lnTo>
                <a:lnTo>
                  <a:pt x="698517" y="1799384"/>
                </a:lnTo>
                <a:lnTo>
                  <a:pt x="651323" y="1805009"/>
                </a:lnTo>
                <a:lnTo>
                  <a:pt x="603533" y="1806903"/>
                </a:lnTo>
                <a:close/>
              </a:path>
            </a:pathLst>
          </a:custGeom>
          <a:solidFill>
            <a:srgbClr val="F1C6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125254" y="52137"/>
            <a:ext cx="7848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>
                <a:solidFill>
                  <a:srgbClr val="002060"/>
                </a:solidFill>
              </a:rPr>
              <a:t>Recommendations</a:t>
            </a:r>
            <a:endParaRPr lang="en-IE" sz="6000" b="1" dirty="0">
              <a:solidFill>
                <a:srgbClr val="002060"/>
              </a:solidFill>
            </a:endParaRPr>
          </a:p>
        </p:txBody>
      </p:sp>
      <p:sp>
        <p:nvSpPr>
          <p:cNvPr id="8" name="object 3"/>
          <p:cNvSpPr/>
          <p:nvPr/>
        </p:nvSpPr>
        <p:spPr>
          <a:xfrm>
            <a:off x="10259930" y="7907482"/>
            <a:ext cx="2878814" cy="3086100"/>
          </a:xfrm>
          <a:custGeom>
            <a:avLst/>
            <a:gdLst/>
            <a:ahLst/>
            <a:cxnLst/>
            <a:rect l="l" t="t" r="r" b="b"/>
            <a:pathLst>
              <a:path w="3339465" h="3086100">
                <a:moveTo>
                  <a:pt x="3339256" y="3086099"/>
                </a:moveTo>
                <a:lnTo>
                  <a:pt x="0" y="3086099"/>
                </a:lnTo>
                <a:lnTo>
                  <a:pt x="0" y="0"/>
                </a:lnTo>
                <a:lnTo>
                  <a:pt x="3339256" y="0"/>
                </a:lnTo>
                <a:lnTo>
                  <a:pt x="3339256" y="3086099"/>
                </a:lnTo>
                <a:close/>
              </a:path>
            </a:pathLst>
          </a:custGeom>
          <a:solidFill>
            <a:srgbClr val="1B239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Placeholder 12" descr="A group of people discuss someth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9337" y="2400301"/>
            <a:ext cx="5231567" cy="70502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54" y="2330792"/>
            <a:ext cx="89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E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E" dirty="0"/>
          </a:p>
        </p:txBody>
      </p:sp>
      <p:sp>
        <p:nvSpPr>
          <p:cNvPr id="12" name="TextBox 11"/>
          <p:cNvSpPr txBox="1"/>
          <p:nvPr/>
        </p:nvSpPr>
        <p:spPr>
          <a:xfrm>
            <a:off x="425099" y="1943100"/>
            <a:ext cx="8624455" cy="1178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GB" sz="1900" dirty="0"/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 guest checkout to eliminate registration barriers, especially for new or impulse buyers. This </a:t>
            </a:r>
            <a:r>
              <a:rPr lang="en-US" altLang="en-US" sz="1900" dirty="0">
                <a:solidFill>
                  <a:schemeClr val="tx1"/>
                </a:solidFill>
                <a:latin typeface="Arial" panose="020B0604020202020204" pitchFamily="34" charset="0"/>
              </a:rPr>
              <a:t>c</a:t>
            </a:r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ould reduce abandonment by up to 30–50%, directly increasing conversion rate and revenue by converting high-intent visitors.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lang="en-US" altLang="en-US" sz="19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Simplify mobile and tablet checkout by using auto-fill, one-page checkout, and progress indicators. Improving checkout UX can lift mobile conversions by 15–20%, driving growth among mobile-first users and </a:t>
            </a:r>
            <a:r>
              <a:rPr kumimoji="0" lang="en-GB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</a:t>
            </a:r>
            <a:r>
              <a:rPr lang="en-GB" sz="1900" dirty="0"/>
              <a:t> a seamless and satisfying customer journey.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kumimoji="0" lang="en-GB" altLang="en-US" sz="1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Show estimated total cost including taxes and shipping early in the process or on the product page. This will reduce late-stage surprises, helping users make informed decisions, improving user trust and lowering abandonment.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lang="en-US" altLang="en-US" sz="19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Offer free shipping for carts over $200 to incentivize completion of high-value purchases. This will </a:t>
            </a:r>
            <a:r>
              <a:rPr lang="en-US" altLang="en-US" sz="1900" dirty="0">
                <a:solidFill>
                  <a:schemeClr val="tx1"/>
                </a:solidFill>
                <a:latin typeface="Arial" panose="020B0604020202020204" pitchFamily="34" charset="0"/>
              </a:rPr>
              <a:t>m</a:t>
            </a:r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otivate high-intent buyers to complete transactions, recovering potential thousands in lost revenue and boosting AOV (Average Order Value).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lang="en-US" altLang="en-US" sz="19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 automated email or SMS cart reminders with personalized content, urgency messaging (e.g., “Items going fast”), and incentives (discounts or free shipping). Industry standards show 15–25% of abandoned carts can be recovered, leading to immediate revenue uplift.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19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kumimoji="0" lang="en-US" altLang="en-US" sz="1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lang="en-US" altLang="en-US" sz="19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kumimoji="0" lang="en-US" altLang="en-US" sz="1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kumimoji="0" lang="en-US" altLang="en-US" sz="1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kumimoji="0" lang="en-US" altLang="en-US" sz="1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lang="en-US" altLang="en-US" sz="19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kumimoji="0" lang="en-US" altLang="en-US" sz="1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19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kumimoji="0" lang="en-US" altLang="en-US" sz="1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kumimoji="0" lang="en-US" altLang="en-US" sz="1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kumimoji="0" lang="en-US" altLang="en-US" sz="1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19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lang="en-IE" sz="1900" dirty="0"/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425099" y="1952280"/>
            <a:ext cx="8624454" cy="5172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7096" y="90352"/>
            <a:ext cx="2224820" cy="469617"/>
          </a:xfrm>
          <a:prstGeom prst="rect">
            <a:avLst/>
          </a:prstGeom>
        </p:spPr>
      </p:pic>
      <p:sp>
        <p:nvSpPr>
          <p:cNvPr id="3" name="object 6"/>
          <p:cNvSpPr/>
          <p:nvPr/>
        </p:nvSpPr>
        <p:spPr>
          <a:xfrm>
            <a:off x="16930904" y="0"/>
            <a:ext cx="931997" cy="2628900"/>
          </a:xfrm>
          <a:custGeom>
            <a:avLst/>
            <a:gdLst/>
            <a:ahLst/>
            <a:cxnLst/>
            <a:rect l="l" t="t" r="r" b="b"/>
            <a:pathLst>
              <a:path w="1207134" h="1807210">
                <a:moveTo>
                  <a:pt x="603533" y="1806903"/>
                </a:moveTo>
                <a:lnTo>
                  <a:pt x="555744" y="1805009"/>
                </a:lnTo>
                <a:lnTo>
                  <a:pt x="508550" y="1799384"/>
                </a:lnTo>
                <a:lnTo>
                  <a:pt x="462155" y="1790112"/>
                </a:lnTo>
                <a:lnTo>
                  <a:pt x="416762" y="1777276"/>
                </a:lnTo>
                <a:lnTo>
                  <a:pt x="372571" y="1760961"/>
                </a:lnTo>
                <a:lnTo>
                  <a:pt x="329788" y="1741251"/>
                </a:lnTo>
                <a:lnTo>
                  <a:pt x="288613" y="1718228"/>
                </a:lnTo>
                <a:lnTo>
                  <a:pt x="249250" y="1691978"/>
                </a:lnTo>
                <a:lnTo>
                  <a:pt x="211902" y="1662585"/>
                </a:lnTo>
                <a:lnTo>
                  <a:pt x="176770" y="1630131"/>
                </a:lnTo>
                <a:lnTo>
                  <a:pt x="144317" y="1595000"/>
                </a:lnTo>
                <a:lnTo>
                  <a:pt x="114923" y="1557652"/>
                </a:lnTo>
                <a:lnTo>
                  <a:pt x="88674" y="1518289"/>
                </a:lnTo>
                <a:lnTo>
                  <a:pt x="65652" y="1477114"/>
                </a:lnTo>
                <a:lnTo>
                  <a:pt x="45941" y="1434331"/>
                </a:lnTo>
                <a:lnTo>
                  <a:pt x="29626" y="1390141"/>
                </a:lnTo>
                <a:lnTo>
                  <a:pt x="16790" y="1344747"/>
                </a:lnTo>
                <a:lnTo>
                  <a:pt x="7518" y="1298352"/>
                </a:lnTo>
                <a:lnTo>
                  <a:pt x="1893" y="1251158"/>
                </a:lnTo>
                <a:lnTo>
                  <a:pt x="0" y="1203369"/>
                </a:lnTo>
                <a:lnTo>
                  <a:pt x="0" y="0"/>
                </a:lnTo>
                <a:lnTo>
                  <a:pt x="1207069" y="0"/>
                </a:lnTo>
                <a:lnTo>
                  <a:pt x="1207068" y="1203369"/>
                </a:lnTo>
                <a:lnTo>
                  <a:pt x="1205175" y="1251158"/>
                </a:lnTo>
                <a:lnTo>
                  <a:pt x="1199550" y="1298352"/>
                </a:lnTo>
                <a:lnTo>
                  <a:pt x="1190278" y="1344747"/>
                </a:lnTo>
                <a:lnTo>
                  <a:pt x="1177442" y="1390141"/>
                </a:lnTo>
                <a:lnTo>
                  <a:pt x="1161127" y="1434331"/>
                </a:lnTo>
                <a:lnTo>
                  <a:pt x="1141416" y="1477114"/>
                </a:lnTo>
                <a:lnTo>
                  <a:pt x="1118394" y="1518289"/>
                </a:lnTo>
                <a:lnTo>
                  <a:pt x="1092144" y="1557652"/>
                </a:lnTo>
                <a:lnTo>
                  <a:pt x="1062750" y="1595000"/>
                </a:lnTo>
                <a:lnTo>
                  <a:pt x="1030297" y="1630131"/>
                </a:lnTo>
                <a:lnTo>
                  <a:pt x="995165" y="1662585"/>
                </a:lnTo>
                <a:lnTo>
                  <a:pt x="957817" y="1691978"/>
                </a:lnTo>
                <a:lnTo>
                  <a:pt x="918454" y="1718228"/>
                </a:lnTo>
                <a:lnTo>
                  <a:pt x="877280" y="1741251"/>
                </a:lnTo>
                <a:lnTo>
                  <a:pt x="834496" y="1760961"/>
                </a:lnTo>
                <a:lnTo>
                  <a:pt x="790306" y="1777276"/>
                </a:lnTo>
                <a:lnTo>
                  <a:pt x="744912" y="1790112"/>
                </a:lnTo>
                <a:lnTo>
                  <a:pt x="698517" y="1799384"/>
                </a:lnTo>
                <a:lnTo>
                  <a:pt x="651323" y="1805009"/>
                </a:lnTo>
                <a:lnTo>
                  <a:pt x="603533" y="1806903"/>
                </a:lnTo>
                <a:close/>
              </a:path>
            </a:pathLst>
          </a:custGeom>
          <a:solidFill>
            <a:srgbClr val="F1C6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125254" y="52137"/>
            <a:ext cx="7848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>
                <a:solidFill>
                  <a:srgbClr val="002060"/>
                </a:solidFill>
              </a:rPr>
              <a:t>Recommendations</a:t>
            </a:r>
            <a:endParaRPr lang="en-IE" sz="6000" b="1" dirty="0">
              <a:solidFill>
                <a:srgbClr val="002060"/>
              </a:solidFill>
            </a:endParaRPr>
          </a:p>
        </p:txBody>
      </p:sp>
      <p:sp>
        <p:nvSpPr>
          <p:cNvPr id="8" name="object 3"/>
          <p:cNvSpPr/>
          <p:nvPr/>
        </p:nvSpPr>
        <p:spPr>
          <a:xfrm>
            <a:off x="10259930" y="7907482"/>
            <a:ext cx="2878814" cy="3086100"/>
          </a:xfrm>
          <a:custGeom>
            <a:avLst/>
            <a:gdLst/>
            <a:ahLst/>
            <a:cxnLst/>
            <a:rect l="l" t="t" r="r" b="b"/>
            <a:pathLst>
              <a:path w="3339465" h="3086100">
                <a:moveTo>
                  <a:pt x="3339256" y="3086099"/>
                </a:moveTo>
                <a:lnTo>
                  <a:pt x="0" y="3086099"/>
                </a:lnTo>
                <a:lnTo>
                  <a:pt x="0" y="0"/>
                </a:lnTo>
                <a:lnTo>
                  <a:pt x="3339256" y="0"/>
                </a:lnTo>
                <a:lnTo>
                  <a:pt x="3339256" y="3086099"/>
                </a:lnTo>
                <a:close/>
              </a:path>
            </a:pathLst>
          </a:custGeom>
          <a:solidFill>
            <a:srgbClr val="1B239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Placeholder 12" descr="A group of people discuss someth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9337" y="2400301"/>
            <a:ext cx="5231567" cy="70502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54" y="2330792"/>
            <a:ext cx="89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E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E" dirty="0"/>
          </a:p>
        </p:txBody>
      </p:sp>
      <p:sp>
        <p:nvSpPr>
          <p:cNvPr id="12" name="TextBox 11"/>
          <p:cNvSpPr txBox="1"/>
          <p:nvPr/>
        </p:nvSpPr>
        <p:spPr>
          <a:xfrm>
            <a:off x="425099" y="1943100"/>
            <a:ext cx="8624455" cy="1432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Refine ad targeting, enhance landing page experience, and align messaging from ad to product page for better intent match. This </a:t>
            </a:r>
            <a:r>
              <a:rPr lang="en-US" altLang="en-US" sz="1900" dirty="0">
                <a:solidFill>
                  <a:schemeClr val="tx1"/>
                </a:solidFill>
                <a:latin typeface="Arial" panose="020B0604020202020204" pitchFamily="34" charset="0"/>
              </a:rPr>
              <a:t>c</a:t>
            </a:r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ould turn a large share of traffic into actual buyers, improving marketing efficiency and cost-per-acquisition (CPA).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lang="en-US" altLang="en-US" sz="19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 product descriptions, add high-quality images, customer reviews, and limited-time deals on these items. This will </a:t>
            </a:r>
            <a:r>
              <a:rPr lang="en-US" altLang="en-US" sz="1900" dirty="0">
                <a:solidFill>
                  <a:schemeClr val="tx1"/>
                </a:solidFill>
                <a:latin typeface="Arial" panose="020B0604020202020204" pitchFamily="34" charset="0"/>
              </a:rPr>
              <a:t>e</a:t>
            </a:r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nhance user confidence and urgency, increasing conversion on products with high interest but low completion.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lang="en-US" altLang="en-US" sz="19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geo-segmented and device-specific retargeting ads and content to re-engage users with personalized offers or localized messages. More relevant messaging increases response rate, improving re-engagement and conversions in underperforming regions.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lang="en-US" altLang="en-US" sz="19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 funnel analysis, heatmaps, and session recordings to pinpoint where users disengage. Pinpointing micro-frictions allows for surgical improvements, increasing conversion without major redesigns.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lang="en-US" altLang="en-US" sz="19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predictive customer segments using AI/ML or rules (e.g., cart value &gt; $200 + mobile + from Texas = high risk of abandonment). Trigger proactive nudges such as a chatbot or discount popup. Early intervention leads to reduction in drop-off and enhanced user satisfaction.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kumimoji="0" lang="en-US" altLang="en-US" sz="1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</a:pPr>
            <a:endParaRPr lang="en-IE" dirty="0"/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425099" y="1952280"/>
            <a:ext cx="8624454" cy="5172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77953" y="0"/>
            <a:ext cx="8089265" cy="10287000"/>
            <a:chOff x="10199272" y="0"/>
            <a:chExt cx="808926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45042" y="0"/>
              <a:ext cx="4038599" cy="34766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99272" y="0"/>
              <a:ext cx="4042410" cy="3472815"/>
            </a:xfrm>
            <a:custGeom>
              <a:avLst/>
              <a:gdLst/>
              <a:ahLst/>
              <a:cxnLst/>
              <a:rect l="l" t="t" r="r" b="b"/>
              <a:pathLst>
                <a:path w="4042409" h="3472815">
                  <a:moveTo>
                    <a:pt x="4042354" y="3472626"/>
                  </a:moveTo>
                  <a:lnTo>
                    <a:pt x="0" y="3472626"/>
                  </a:lnTo>
                  <a:lnTo>
                    <a:pt x="0" y="0"/>
                  </a:lnTo>
                  <a:lnTo>
                    <a:pt x="4042354" y="0"/>
                  </a:lnTo>
                  <a:lnTo>
                    <a:pt x="4042354" y="3472626"/>
                  </a:lnTo>
                  <a:close/>
                </a:path>
              </a:pathLst>
            </a:custGeom>
            <a:solidFill>
              <a:srgbClr val="1B2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99272" y="3472626"/>
              <a:ext cx="4044753" cy="34766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245041" y="3472626"/>
              <a:ext cx="4043045" cy="3472815"/>
            </a:xfrm>
            <a:custGeom>
              <a:avLst/>
              <a:gdLst/>
              <a:ahLst/>
              <a:cxnLst/>
              <a:rect l="l" t="t" r="r" b="b"/>
              <a:pathLst>
                <a:path w="4043044" h="3472815">
                  <a:moveTo>
                    <a:pt x="4042957" y="3472626"/>
                  </a:moveTo>
                  <a:lnTo>
                    <a:pt x="0" y="3472626"/>
                  </a:lnTo>
                  <a:lnTo>
                    <a:pt x="0" y="0"/>
                  </a:lnTo>
                  <a:lnTo>
                    <a:pt x="4042957" y="0"/>
                  </a:lnTo>
                  <a:lnTo>
                    <a:pt x="4042957" y="3472626"/>
                  </a:lnTo>
                  <a:close/>
                </a:path>
              </a:pathLst>
            </a:custGeom>
            <a:solidFill>
              <a:srgbClr val="F1C6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199272" y="6945253"/>
              <a:ext cx="4042410" cy="3342004"/>
            </a:xfrm>
            <a:custGeom>
              <a:avLst/>
              <a:gdLst/>
              <a:ahLst/>
              <a:cxnLst/>
              <a:rect l="l" t="t" r="r" b="b"/>
              <a:pathLst>
                <a:path w="4042409" h="3342004">
                  <a:moveTo>
                    <a:pt x="4042354" y="0"/>
                  </a:moveTo>
                  <a:lnTo>
                    <a:pt x="4042354" y="3341746"/>
                  </a:lnTo>
                  <a:lnTo>
                    <a:pt x="0" y="3341746"/>
                  </a:lnTo>
                  <a:lnTo>
                    <a:pt x="0" y="0"/>
                  </a:lnTo>
                  <a:lnTo>
                    <a:pt x="4042354" y="0"/>
                  </a:lnTo>
                  <a:close/>
                </a:path>
              </a:pathLst>
            </a:custGeom>
            <a:solidFill>
              <a:srgbClr val="1B23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45042" y="6945253"/>
              <a:ext cx="4038599" cy="3341746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7096" y="90352"/>
            <a:ext cx="2224820" cy="51283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24871" y="1402093"/>
            <a:ext cx="5492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rgbClr val="002060"/>
                </a:solidFill>
                <a:latin typeface="+mj-lt"/>
              </a:rPr>
              <a:t>Overview</a:t>
            </a:r>
            <a:endParaRPr lang="en-IE" sz="60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5076" y="2641999"/>
            <a:ext cx="7499724" cy="5107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8450" marR="1064260" indent="-285750" algn="l">
              <a:lnSpc>
                <a:spcPct val="118000"/>
              </a:lnSpc>
              <a:spcBef>
                <a:spcPts val="90"/>
              </a:spcBef>
              <a:buFont typeface="Wingdings" panose="05000000000000000000" pitchFamily="2" charset="2"/>
              <a:buChar char="v"/>
            </a:pPr>
            <a:r>
              <a:rPr lang="en-GB" sz="3200" spc="95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Lucida Sans Unicode" panose="020B0602030504020204"/>
              </a:rPr>
              <a:t>Business</a:t>
            </a:r>
            <a:r>
              <a:rPr lang="en-GB" sz="3200" spc="-204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Lucida Sans Unicode" panose="020B0602030504020204"/>
              </a:rPr>
              <a:t> </a:t>
            </a:r>
            <a:r>
              <a:rPr lang="en-GB" sz="3200" spc="9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Lucida Sans Unicode" panose="020B0602030504020204"/>
              </a:rPr>
              <a:t>Introduction</a:t>
            </a:r>
          </a:p>
          <a:p>
            <a:pPr marL="298450" marR="1064260" indent="-285750" algn="l">
              <a:lnSpc>
                <a:spcPct val="118000"/>
              </a:lnSpc>
              <a:spcBef>
                <a:spcPts val="90"/>
              </a:spcBef>
              <a:buFont typeface="Wingdings" panose="05000000000000000000" pitchFamily="2" charset="2"/>
              <a:buChar char="v"/>
            </a:pPr>
            <a:r>
              <a:rPr lang="en-GB" sz="3200" spc="9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Lucida Sans Unicode" panose="020B0602030504020204"/>
              </a:rPr>
              <a:t> </a:t>
            </a:r>
            <a:r>
              <a:rPr lang="en-GB" sz="3200" spc="95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Lucida Sans Unicode" panose="020B0602030504020204"/>
              </a:rPr>
              <a:t>Business</a:t>
            </a:r>
            <a:r>
              <a:rPr lang="en-GB" sz="3200" spc="-204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Lucida Sans Unicode" panose="020B0602030504020204"/>
              </a:rPr>
              <a:t> </a:t>
            </a:r>
            <a:r>
              <a:rPr lang="en-GB" sz="3200" spc="12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Lucida Sans Unicode" panose="020B0602030504020204"/>
              </a:rPr>
              <a:t>Problem</a:t>
            </a:r>
          </a:p>
          <a:p>
            <a:pPr marL="298450" marR="1064260" indent="-285750" algn="l">
              <a:lnSpc>
                <a:spcPct val="118000"/>
              </a:lnSpc>
              <a:spcBef>
                <a:spcPts val="90"/>
              </a:spcBef>
              <a:buFont typeface="Wingdings" panose="05000000000000000000" pitchFamily="2" charset="2"/>
              <a:buChar char="v"/>
            </a:pPr>
            <a:r>
              <a:rPr lang="en-GB" sz="3200" spc="12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Lucida Sans Unicode" panose="020B0602030504020204"/>
              </a:rPr>
              <a:t> </a:t>
            </a: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Lucida Sans Unicode" panose="020B0602030504020204"/>
              </a:rPr>
              <a:t>Aim</a:t>
            </a:r>
            <a:r>
              <a:rPr lang="en-GB" sz="3200" spc="-16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Lucida Sans Unicode" panose="020B0602030504020204"/>
              </a:rPr>
              <a:t> </a:t>
            </a:r>
            <a:r>
              <a:rPr lang="en-GB" sz="3200" spc="125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Lucida Sans Unicode" panose="020B0602030504020204"/>
              </a:rPr>
              <a:t>of</a:t>
            </a:r>
            <a:r>
              <a:rPr lang="en-GB" sz="3200" spc="-155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Lucida Sans Unicode" panose="020B0602030504020204"/>
              </a:rPr>
              <a:t> </a:t>
            </a:r>
            <a:r>
              <a:rPr lang="en-GB" sz="3200" spc="125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Lucida Sans Unicode" panose="020B0602030504020204"/>
              </a:rPr>
              <a:t>Project</a:t>
            </a: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Lucida Sans Unicode" panose="020B0602030504020204"/>
            </a:endParaRPr>
          </a:p>
          <a:p>
            <a:pPr marL="298450" marR="1064260" indent="-285750" algn="l">
              <a:lnSpc>
                <a:spcPct val="118000"/>
              </a:lnSpc>
              <a:spcBef>
                <a:spcPts val="90"/>
              </a:spcBef>
              <a:buFont typeface="Wingdings" panose="05000000000000000000" pitchFamily="2" charset="2"/>
              <a:buChar char="v"/>
            </a:pPr>
            <a:r>
              <a:rPr lang="en-GB" sz="3200" spc="13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Lucida Sans Unicode" panose="020B0602030504020204"/>
              </a:rPr>
              <a:t>Key</a:t>
            </a:r>
            <a:r>
              <a:rPr lang="en-GB" sz="3200" spc="-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Lucida Sans Unicode" panose="020B0602030504020204"/>
              </a:rPr>
              <a:t> </a:t>
            </a:r>
            <a:r>
              <a:rPr lang="en-GB" sz="3200" spc="15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Lucida Sans Unicode" panose="020B0602030504020204"/>
              </a:rPr>
              <a:t>Performance</a:t>
            </a:r>
            <a:r>
              <a:rPr lang="en-GB" sz="3200" spc="-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Lucida Sans Unicode" panose="020B0602030504020204"/>
              </a:rPr>
              <a:t> </a:t>
            </a:r>
            <a:r>
              <a:rPr lang="en-GB" sz="3200" spc="9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Lucida Sans Unicode" panose="020B0602030504020204"/>
              </a:rPr>
              <a:t>Indicators</a:t>
            </a:r>
          </a:p>
          <a:p>
            <a:pPr marL="298450" marR="1064260" indent="-285750" algn="l">
              <a:lnSpc>
                <a:spcPct val="118000"/>
              </a:lnSpc>
              <a:spcBef>
                <a:spcPts val="90"/>
              </a:spcBef>
              <a:buFont typeface="Wingdings" panose="05000000000000000000" pitchFamily="2" charset="2"/>
              <a:buChar char="v"/>
            </a:pPr>
            <a:r>
              <a:rPr lang="en-GB" sz="3200" spc="9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Lucida Sans Unicode" panose="020B0602030504020204"/>
              </a:rPr>
              <a:t> </a:t>
            </a:r>
            <a:r>
              <a:rPr lang="en-GB" sz="3200" spc="6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Lucida Sans Unicode" panose="020B0602030504020204"/>
              </a:rPr>
              <a:t>Insights</a:t>
            </a:r>
          </a:p>
          <a:p>
            <a:pPr marL="298450" marR="1064260" indent="-285750" algn="l">
              <a:lnSpc>
                <a:spcPct val="118000"/>
              </a:lnSpc>
              <a:spcBef>
                <a:spcPts val="90"/>
              </a:spcBef>
              <a:buFont typeface="Wingdings" panose="05000000000000000000" pitchFamily="2" charset="2"/>
              <a:buChar char="v"/>
            </a:pPr>
            <a:r>
              <a:rPr lang="en-GB" sz="3200" spc="6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Lucida Sans Unicode" panose="020B0602030504020204"/>
              </a:rPr>
              <a:t>Dashboards</a:t>
            </a:r>
          </a:p>
          <a:p>
            <a:pPr marL="298450" marR="1064260" indent="-285750" algn="l">
              <a:lnSpc>
                <a:spcPct val="118000"/>
              </a:lnSpc>
              <a:spcBef>
                <a:spcPts val="90"/>
              </a:spcBef>
              <a:buFont typeface="Wingdings" panose="05000000000000000000" pitchFamily="2" charset="2"/>
              <a:buChar char="v"/>
            </a:pPr>
            <a:r>
              <a:rPr lang="en-GB" sz="3200" spc="6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Lucida Sans Unicode" panose="020B0602030504020204"/>
              </a:rPr>
              <a:t>Scale of Opportunity</a:t>
            </a: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Lucida Sans Unicode" panose="020B0602030504020204"/>
            </a:endParaRPr>
          </a:p>
          <a:p>
            <a:pPr marL="298450" marR="1064260" indent="-285750" algn="l">
              <a:lnSpc>
                <a:spcPct val="118000"/>
              </a:lnSpc>
              <a:spcBef>
                <a:spcPts val="90"/>
              </a:spcBef>
              <a:buFont typeface="Wingdings" panose="05000000000000000000" pitchFamily="2" charset="2"/>
              <a:buChar char="v"/>
            </a:pPr>
            <a:r>
              <a:rPr lang="en-GB" sz="3200" spc="125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Lucida Sans Unicode" panose="020B0602030504020204"/>
              </a:rPr>
              <a:t>Recommendations</a:t>
            </a: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Lucida Sans Unicode" panose="020B0602030504020204"/>
            </a:endParaRPr>
          </a:p>
          <a:p>
            <a:endParaRPr lang="en-IE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hand clappin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1" y="0"/>
            <a:ext cx="12687300" cy="10287000"/>
          </a:xfrm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2687300" y="4175055"/>
            <a:ext cx="5600700" cy="154300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/>
              <a:t>Titilayo Balogun</a:t>
            </a:r>
          </a:p>
        </p:txBody>
      </p:sp>
      <p:pic>
        <p:nvPicPr>
          <p:cNvPr id="8" name="Graphic 7" descr="User" title="Icon - Presenter Name"/>
          <p:cNvPicPr>
            <a:picLocks noChangeAspect="1"/>
          </p:cNvPicPr>
          <p:nvPr/>
        </p:nvPicPr>
        <p:blipFill>
          <a:blip r:embed="rId3" cstate="screen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28243" y="6009983"/>
            <a:ext cx="328350" cy="32835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12708082" y="6527525"/>
            <a:ext cx="4365513" cy="369332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/>
              <a:t>ebalogun47@gmail.com</a:t>
            </a:r>
          </a:p>
        </p:txBody>
      </p:sp>
      <p:pic>
        <p:nvPicPr>
          <p:cNvPr id="9" name="Graphic 8" descr="Envelope" title="Icon Presenter Email"/>
          <p:cNvPicPr>
            <a:picLocks noChangeAspect="1"/>
          </p:cNvPicPr>
          <p:nvPr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206863" y="6535736"/>
            <a:ext cx="328350" cy="3283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7096" y="90352"/>
            <a:ext cx="2224820" cy="51283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6655766" y="0"/>
            <a:ext cx="1207135" cy="1807210"/>
          </a:xfrm>
          <a:custGeom>
            <a:avLst/>
            <a:gdLst/>
            <a:ahLst/>
            <a:cxnLst/>
            <a:rect l="l" t="t" r="r" b="b"/>
            <a:pathLst>
              <a:path w="1207134" h="1807210">
                <a:moveTo>
                  <a:pt x="603533" y="1806903"/>
                </a:moveTo>
                <a:lnTo>
                  <a:pt x="555744" y="1805009"/>
                </a:lnTo>
                <a:lnTo>
                  <a:pt x="508550" y="1799384"/>
                </a:lnTo>
                <a:lnTo>
                  <a:pt x="462155" y="1790112"/>
                </a:lnTo>
                <a:lnTo>
                  <a:pt x="416762" y="1777276"/>
                </a:lnTo>
                <a:lnTo>
                  <a:pt x="372571" y="1760961"/>
                </a:lnTo>
                <a:lnTo>
                  <a:pt x="329788" y="1741251"/>
                </a:lnTo>
                <a:lnTo>
                  <a:pt x="288613" y="1718228"/>
                </a:lnTo>
                <a:lnTo>
                  <a:pt x="249250" y="1691978"/>
                </a:lnTo>
                <a:lnTo>
                  <a:pt x="211902" y="1662585"/>
                </a:lnTo>
                <a:lnTo>
                  <a:pt x="176770" y="1630131"/>
                </a:lnTo>
                <a:lnTo>
                  <a:pt x="144317" y="1595000"/>
                </a:lnTo>
                <a:lnTo>
                  <a:pt x="114923" y="1557652"/>
                </a:lnTo>
                <a:lnTo>
                  <a:pt x="88674" y="1518289"/>
                </a:lnTo>
                <a:lnTo>
                  <a:pt x="65652" y="1477114"/>
                </a:lnTo>
                <a:lnTo>
                  <a:pt x="45941" y="1434331"/>
                </a:lnTo>
                <a:lnTo>
                  <a:pt x="29626" y="1390141"/>
                </a:lnTo>
                <a:lnTo>
                  <a:pt x="16790" y="1344747"/>
                </a:lnTo>
                <a:lnTo>
                  <a:pt x="7518" y="1298352"/>
                </a:lnTo>
                <a:lnTo>
                  <a:pt x="1893" y="1251158"/>
                </a:lnTo>
                <a:lnTo>
                  <a:pt x="0" y="1203369"/>
                </a:lnTo>
                <a:lnTo>
                  <a:pt x="0" y="0"/>
                </a:lnTo>
                <a:lnTo>
                  <a:pt x="1207069" y="0"/>
                </a:lnTo>
                <a:lnTo>
                  <a:pt x="1207068" y="1203369"/>
                </a:lnTo>
                <a:lnTo>
                  <a:pt x="1205175" y="1251158"/>
                </a:lnTo>
                <a:lnTo>
                  <a:pt x="1199550" y="1298352"/>
                </a:lnTo>
                <a:lnTo>
                  <a:pt x="1190278" y="1344747"/>
                </a:lnTo>
                <a:lnTo>
                  <a:pt x="1177442" y="1390141"/>
                </a:lnTo>
                <a:lnTo>
                  <a:pt x="1161127" y="1434331"/>
                </a:lnTo>
                <a:lnTo>
                  <a:pt x="1141416" y="1477114"/>
                </a:lnTo>
                <a:lnTo>
                  <a:pt x="1118394" y="1518289"/>
                </a:lnTo>
                <a:lnTo>
                  <a:pt x="1092144" y="1557652"/>
                </a:lnTo>
                <a:lnTo>
                  <a:pt x="1062750" y="1595000"/>
                </a:lnTo>
                <a:lnTo>
                  <a:pt x="1030297" y="1630131"/>
                </a:lnTo>
                <a:lnTo>
                  <a:pt x="995165" y="1662585"/>
                </a:lnTo>
                <a:lnTo>
                  <a:pt x="957817" y="1691978"/>
                </a:lnTo>
                <a:lnTo>
                  <a:pt x="918454" y="1718228"/>
                </a:lnTo>
                <a:lnTo>
                  <a:pt x="877280" y="1741251"/>
                </a:lnTo>
                <a:lnTo>
                  <a:pt x="834496" y="1760961"/>
                </a:lnTo>
                <a:lnTo>
                  <a:pt x="790306" y="1777276"/>
                </a:lnTo>
                <a:lnTo>
                  <a:pt x="744912" y="1790112"/>
                </a:lnTo>
                <a:lnTo>
                  <a:pt x="698517" y="1799384"/>
                </a:lnTo>
                <a:lnTo>
                  <a:pt x="651323" y="1805009"/>
                </a:lnTo>
                <a:lnTo>
                  <a:pt x="603533" y="1806903"/>
                </a:lnTo>
                <a:close/>
              </a:path>
            </a:pathLst>
          </a:custGeom>
          <a:solidFill>
            <a:srgbClr val="F1C60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86714" y="2040183"/>
            <a:ext cx="8022954" cy="782115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64447" y="9617323"/>
            <a:ext cx="551815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80"/>
              </a:lnSpc>
            </a:pPr>
            <a:r>
              <a:rPr sz="2800" b="1" spc="6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02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5099" y="1323732"/>
            <a:ext cx="7660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rgbClr val="002060"/>
                </a:solidFill>
              </a:rPr>
              <a:t>Business Introduction</a:t>
            </a:r>
            <a:endParaRPr lang="en-IE" sz="5400" b="1" dirty="0">
              <a:solidFill>
                <a:srgbClr val="0020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0354" y="2933700"/>
            <a:ext cx="7232046" cy="6847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 algn="just">
              <a:lnSpc>
                <a:spcPct val="115000"/>
              </a:lnSpc>
              <a:spcBef>
                <a:spcPts val="100"/>
              </a:spcBef>
            </a:pPr>
            <a:r>
              <a:rPr lang="en-GB" sz="2000" b="1" spc="-10" dirty="0">
                <a:latin typeface="+mj-lt"/>
                <a:cs typeface="Lucida Sans Unicode" panose="020B0602030504020204" pitchFamily="34" charset="0"/>
              </a:rPr>
              <a:t>MagicMade</a:t>
            </a:r>
            <a:r>
              <a:rPr lang="en-GB" sz="2000" spc="204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dirty="0">
                <a:latin typeface="+mj-lt"/>
                <a:cs typeface="Lucida Sans Unicode" panose="020B0602030504020204" pitchFamily="34" charset="0"/>
              </a:rPr>
              <a:t>is</a:t>
            </a:r>
            <a:r>
              <a:rPr lang="en-GB" sz="2000" spc="195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dirty="0">
                <a:latin typeface="+mj-lt"/>
                <a:cs typeface="Lucida Sans Unicode" panose="020B0602030504020204" pitchFamily="34" charset="0"/>
              </a:rPr>
              <a:t>a</a:t>
            </a:r>
            <a:r>
              <a:rPr lang="en-GB" sz="2000" spc="190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spc="45" dirty="0">
                <a:latin typeface="+mj-lt"/>
                <a:cs typeface="Lucida Sans Unicode" panose="020B0602030504020204" pitchFamily="34" charset="0"/>
              </a:rPr>
              <a:t>growing</a:t>
            </a:r>
            <a:r>
              <a:rPr lang="en-GB" sz="2000" spc="190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dirty="0">
                <a:latin typeface="+mj-lt"/>
                <a:cs typeface="Lucida Sans Unicode" panose="020B0602030504020204" pitchFamily="34" charset="0"/>
              </a:rPr>
              <a:t>e-</a:t>
            </a:r>
            <a:r>
              <a:rPr lang="en-GB" sz="2000" spc="100" dirty="0">
                <a:latin typeface="+mj-lt"/>
                <a:cs typeface="Lucida Sans Unicode" panose="020B0602030504020204" pitchFamily="34" charset="0"/>
              </a:rPr>
              <a:t>commerce</a:t>
            </a:r>
            <a:r>
              <a:rPr lang="en-GB" sz="2000" spc="195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spc="55" dirty="0">
                <a:latin typeface="+mj-lt"/>
                <a:cs typeface="Lucida Sans Unicode" panose="020B0602030504020204" pitchFamily="34" charset="0"/>
              </a:rPr>
              <a:t>platform</a:t>
            </a:r>
            <a:r>
              <a:rPr lang="en-GB" sz="2000" spc="190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spc="40" dirty="0">
                <a:latin typeface="+mj-lt"/>
                <a:cs typeface="Lucida Sans Unicode" panose="020B0602030504020204" pitchFamily="34" charset="0"/>
              </a:rPr>
              <a:t>that </a:t>
            </a:r>
            <a:r>
              <a:rPr lang="en-GB" sz="2000" dirty="0">
                <a:latin typeface="+mj-lt"/>
                <a:cs typeface="Lucida Sans Unicode" panose="020B0602030504020204" pitchFamily="34" charset="0"/>
              </a:rPr>
              <a:t>specializes</a:t>
            </a:r>
            <a:r>
              <a:rPr lang="en-GB" sz="2000" spc="20" dirty="0">
                <a:latin typeface="+mj-lt"/>
                <a:cs typeface="Lucida Sans Unicode" panose="020B0602030504020204" pitchFamily="34" charset="0"/>
              </a:rPr>
              <a:t>  </a:t>
            </a:r>
            <a:r>
              <a:rPr lang="en-GB" sz="2000" dirty="0">
                <a:latin typeface="+mj-lt"/>
                <a:cs typeface="Lucida Sans Unicode" panose="020B0602030504020204" pitchFamily="34" charset="0"/>
              </a:rPr>
              <a:t>in</a:t>
            </a:r>
            <a:r>
              <a:rPr lang="en-GB" sz="2000" spc="25" dirty="0">
                <a:latin typeface="+mj-lt"/>
                <a:cs typeface="Lucida Sans Unicode" panose="020B0602030504020204" pitchFamily="34" charset="0"/>
              </a:rPr>
              <a:t>  </a:t>
            </a:r>
            <a:r>
              <a:rPr lang="en-GB" sz="2000" spc="60" dirty="0">
                <a:latin typeface="+mj-lt"/>
                <a:cs typeface="Lucida Sans Unicode" panose="020B0602030504020204" pitchFamily="34" charset="0"/>
              </a:rPr>
              <a:t>offering</a:t>
            </a:r>
            <a:r>
              <a:rPr lang="en-GB" sz="2000" spc="25" dirty="0">
                <a:latin typeface="+mj-lt"/>
                <a:cs typeface="Lucida Sans Unicode" panose="020B0602030504020204" pitchFamily="34" charset="0"/>
              </a:rPr>
              <a:t>  </a:t>
            </a:r>
            <a:r>
              <a:rPr lang="en-GB" sz="2000" spc="80" dirty="0">
                <a:latin typeface="+mj-lt"/>
                <a:cs typeface="Lucida Sans Unicode" panose="020B0602030504020204" pitchFamily="34" charset="0"/>
              </a:rPr>
              <a:t>curated</a:t>
            </a:r>
            <a:r>
              <a:rPr lang="en-GB" sz="2000" spc="20" dirty="0">
                <a:latin typeface="+mj-lt"/>
                <a:cs typeface="Lucida Sans Unicode" panose="020B0602030504020204" pitchFamily="34" charset="0"/>
              </a:rPr>
              <a:t>  </a:t>
            </a:r>
            <a:r>
              <a:rPr lang="en-GB" sz="2000" dirty="0">
                <a:latin typeface="+mj-lt"/>
                <a:cs typeface="Lucida Sans Unicode" panose="020B0602030504020204" pitchFamily="34" charset="0"/>
              </a:rPr>
              <a:t>digital</a:t>
            </a:r>
            <a:r>
              <a:rPr lang="en-GB" sz="2000" spc="25" dirty="0">
                <a:latin typeface="+mj-lt"/>
                <a:cs typeface="Lucida Sans Unicode" panose="020B0602030504020204" pitchFamily="34" charset="0"/>
              </a:rPr>
              <a:t>  </a:t>
            </a:r>
            <a:r>
              <a:rPr lang="en-GB" sz="2000" spc="-10" dirty="0">
                <a:latin typeface="+mj-lt"/>
                <a:cs typeface="Lucida Sans Unicode" panose="020B0602030504020204" pitchFamily="34" charset="0"/>
              </a:rPr>
              <a:t>marketplace </a:t>
            </a:r>
            <a:r>
              <a:rPr lang="en-GB" sz="2000" spc="55" dirty="0">
                <a:latin typeface="+mj-lt"/>
                <a:cs typeface="Lucida Sans Unicode" panose="020B0602030504020204" pitchFamily="34" charset="0"/>
              </a:rPr>
              <a:t>experiences</a:t>
            </a:r>
            <a:r>
              <a:rPr lang="en-GB" sz="2000" spc="60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spc="70" dirty="0">
                <a:latin typeface="+mj-lt"/>
                <a:cs typeface="Lucida Sans Unicode" panose="020B0602030504020204" pitchFamily="34" charset="0"/>
              </a:rPr>
              <a:t>for</a:t>
            </a:r>
            <a:r>
              <a:rPr lang="en-GB" sz="2000" spc="60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dirty="0">
                <a:latin typeface="+mj-lt"/>
                <a:cs typeface="Lucida Sans Unicode" panose="020B0602030504020204" pitchFamily="34" charset="0"/>
              </a:rPr>
              <a:t>online</a:t>
            </a:r>
            <a:r>
              <a:rPr lang="en-GB" sz="2000" spc="65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dirty="0">
                <a:latin typeface="+mj-lt"/>
                <a:cs typeface="Lucida Sans Unicode" panose="020B0602030504020204" pitchFamily="34" charset="0"/>
              </a:rPr>
              <a:t>shoppers.</a:t>
            </a:r>
            <a:r>
              <a:rPr lang="en-GB" sz="2000" spc="60" dirty="0">
                <a:latin typeface="+mj-lt"/>
                <a:cs typeface="Lucida Sans Unicode" panose="020B0602030504020204" pitchFamily="34" charset="0"/>
              </a:rPr>
              <a:t> With </a:t>
            </a:r>
            <a:r>
              <a:rPr lang="en-GB" sz="2000" dirty="0">
                <a:latin typeface="+mj-lt"/>
                <a:cs typeface="Lucida Sans Unicode" panose="020B0602030504020204" pitchFamily="34" charset="0"/>
              </a:rPr>
              <a:t>a</a:t>
            </a:r>
            <a:r>
              <a:rPr lang="en-GB" sz="2000" spc="65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spc="50" dirty="0">
                <a:latin typeface="+mj-lt"/>
                <a:cs typeface="Lucida Sans Unicode" panose="020B0602030504020204" pitchFamily="34" charset="0"/>
              </a:rPr>
              <a:t>strong</a:t>
            </a:r>
            <a:r>
              <a:rPr lang="en-GB" sz="2000" spc="60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spc="90" dirty="0">
                <a:latin typeface="+mj-lt"/>
                <a:cs typeface="Lucida Sans Unicode" panose="020B0602030504020204" pitchFamily="34" charset="0"/>
              </a:rPr>
              <a:t>focus </a:t>
            </a:r>
            <a:r>
              <a:rPr lang="en-GB" sz="2000" spc="60" dirty="0">
                <a:latin typeface="+mj-lt"/>
                <a:cs typeface="Lucida Sans Unicode" panose="020B0602030504020204" pitchFamily="34" charset="0"/>
              </a:rPr>
              <a:t>on</a:t>
            </a:r>
            <a:r>
              <a:rPr lang="en-GB" sz="2000" spc="-110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dirty="0">
                <a:latin typeface="+mj-lt"/>
                <a:cs typeface="Lucida Sans Unicode" panose="020B0602030504020204" pitchFamily="34" charset="0"/>
              </a:rPr>
              <a:t>user</a:t>
            </a:r>
            <a:r>
              <a:rPr lang="en-GB" sz="2000" spc="-110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dirty="0">
                <a:latin typeface="+mj-lt"/>
                <a:cs typeface="Lucida Sans Unicode" panose="020B0602030504020204" pitchFamily="34" charset="0"/>
              </a:rPr>
              <a:t>experience,</a:t>
            </a:r>
            <a:r>
              <a:rPr lang="en-GB" sz="2000" spc="-105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dirty="0">
                <a:latin typeface="+mj-lt"/>
                <a:cs typeface="Lucida Sans Unicode" panose="020B0602030504020204" pitchFamily="34" charset="0"/>
              </a:rPr>
              <a:t>convenience,</a:t>
            </a:r>
            <a:r>
              <a:rPr lang="en-GB" sz="2000" spc="-110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spc="60" dirty="0">
                <a:latin typeface="+mj-lt"/>
                <a:cs typeface="Lucida Sans Unicode" panose="020B0602030504020204" pitchFamily="34" charset="0"/>
              </a:rPr>
              <a:t>and</a:t>
            </a:r>
            <a:r>
              <a:rPr lang="en-GB" sz="2000" spc="-105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spc="-10" dirty="0">
                <a:latin typeface="+mj-lt"/>
                <a:cs typeface="Lucida Sans Unicode" panose="020B0602030504020204" pitchFamily="34" charset="0"/>
              </a:rPr>
              <a:t>innovation. </a:t>
            </a:r>
            <a:r>
              <a:rPr lang="en-GB" sz="2000" spc="75" dirty="0">
                <a:latin typeface="+mj-lt"/>
                <a:cs typeface="Lucida Sans Unicode" panose="020B0602030504020204" pitchFamily="34" charset="0"/>
              </a:rPr>
              <a:t>MagicMade</a:t>
            </a:r>
            <a:r>
              <a:rPr lang="en-GB" sz="2000" spc="585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spc="35" dirty="0">
                <a:latin typeface="+mj-lt"/>
                <a:cs typeface="Lucida Sans Unicode" panose="020B0602030504020204" pitchFamily="34" charset="0"/>
              </a:rPr>
              <a:t>enables</a:t>
            </a:r>
            <a:r>
              <a:rPr lang="en-GB" sz="2000" spc="585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spc="60" dirty="0">
                <a:latin typeface="+mj-lt"/>
                <a:cs typeface="Lucida Sans Unicode" panose="020B0602030504020204" pitchFamily="34" charset="0"/>
              </a:rPr>
              <a:t>customers</a:t>
            </a:r>
            <a:r>
              <a:rPr lang="en-GB" sz="2000" spc="585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spc="90" dirty="0">
                <a:latin typeface="+mj-lt"/>
                <a:cs typeface="Lucida Sans Unicode" panose="020B0602030504020204" pitchFamily="34" charset="0"/>
              </a:rPr>
              <a:t>to</a:t>
            </a:r>
            <a:r>
              <a:rPr lang="en-GB" sz="2000" spc="585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spc="15" dirty="0">
                <a:latin typeface="+mj-lt"/>
                <a:cs typeface="Lucida Sans Unicode" panose="020B0602030504020204" pitchFamily="34" charset="0"/>
              </a:rPr>
              <a:t>discover,</a:t>
            </a:r>
            <a:r>
              <a:rPr lang="en-GB" sz="2000" spc="585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spc="25" dirty="0">
                <a:latin typeface="+mj-lt"/>
                <a:cs typeface="Lucida Sans Unicode" panose="020B0602030504020204" pitchFamily="34" charset="0"/>
              </a:rPr>
              <a:t>select,</a:t>
            </a:r>
            <a:r>
              <a:rPr lang="en-GB" sz="2000" spc="585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spc="55" dirty="0">
                <a:latin typeface="+mj-lt"/>
                <a:cs typeface="Lucida Sans Unicode" panose="020B0602030504020204" pitchFamily="34" charset="0"/>
              </a:rPr>
              <a:t>and</a:t>
            </a:r>
            <a:r>
              <a:rPr lang="en-GB" sz="2000" spc="75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spc="55" dirty="0">
                <a:latin typeface="+mj-lt"/>
                <a:cs typeface="Lucida Sans Unicode" panose="020B0602030504020204" pitchFamily="34" charset="0"/>
              </a:rPr>
              <a:t>purchase</a:t>
            </a:r>
            <a:r>
              <a:rPr lang="en-GB" sz="2000" spc="-265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spc="25" dirty="0">
                <a:latin typeface="+mj-lt"/>
                <a:cs typeface="Lucida Sans Unicode" panose="020B0602030504020204" pitchFamily="34" charset="0"/>
              </a:rPr>
              <a:t>a</a:t>
            </a:r>
            <a:r>
              <a:rPr lang="en-GB" sz="2000" spc="-265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spc="50" dirty="0">
                <a:latin typeface="+mj-lt"/>
                <a:cs typeface="Lucida Sans Unicode" panose="020B0602030504020204" pitchFamily="34" charset="0"/>
              </a:rPr>
              <a:t>wide</a:t>
            </a:r>
            <a:r>
              <a:rPr lang="en-GB" sz="2000" spc="-265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spc="35" dirty="0">
                <a:latin typeface="+mj-lt"/>
                <a:cs typeface="Lucida Sans Unicode" panose="020B0602030504020204" pitchFamily="34" charset="0"/>
              </a:rPr>
              <a:t>range</a:t>
            </a:r>
            <a:r>
              <a:rPr lang="en-GB" sz="2000" spc="-265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spc="105" dirty="0">
                <a:latin typeface="+mj-lt"/>
                <a:cs typeface="Lucida Sans Unicode" panose="020B0602030504020204" pitchFamily="34" charset="0"/>
              </a:rPr>
              <a:t>of</a:t>
            </a:r>
            <a:r>
              <a:rPr lang="en-GB" sz="2000" spc="-265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spc="80" dirty="0">
                <a:latin typeface="+mj-lt"/>
                <a:cs typeface="Lucida Sans Unicode" panose="020B0602030504020204" pitchFamily="34" charset="0"/>
              </a:rPr>
              <a:t>products</a:t>
            </a:r>
            <a:r>
              <a:rPr lang="en-GB" sz="2000" spc="-265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spc="45" dirty="0">
                <a:latin typeface="+mj-lt"/>
                <a:cs typeface="Lucida Sans Unicode" panose="020B0602030504020204" pitchFamily="34" charset="0"/>
              </a:rPr>
              <a:t>through</a:t>
            </a:r>
            <a:r>
              <a:rPr lang="en-GB" sz="2000" spc="-265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spc="25" dirty="0">
                <a:latin typeface="+mj-lt"/>
                <a:cs typeface="Lucida Sans Unicode" panose="020B0602030504020204" pitchFamily="34" charset="0"/>
              </a:rPr>
              <a:t>an</a:t>
            </a:r>
            <a:r>
              <a:rPr lang="en-GB" sz="2000" spc="-265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spc="10" dirty="0">
                <a:latin typeface="+mj-lt"/>
                <a:cs typeface="Lucida Sans Unicode" panose="020B0602030504020204" pitchFamily="34" charset="0"/>
              </a:rPr>
              <a:t>intuitive</a:t>
            </a:r>
            <a:r>
              <a:rPr lang="en-GB" sz="2000" spc="-265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spc="55" dirty="0">
                <a:latin typeface="+mj-lt"/>
                <a:cs typeface="Lucida Sans Unicode" panose="020B0602030504020204" pitchFamily="34" charset="0"/>
              </a:rPr>
              <a:t>and</a:t>
            </a:r>
            <a:r>
              <a:rPr lang="en-GB" sz="2000" spc="75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spc="35" dirty="0">
                <a:latin typeface="+mj-lt"/>
                <a:cs typeface="Lucida Sans Unicode" panose="020B0602030504020204" pitchFamily="34" charset="0"/>
              </a:rPr>
              <a:t>engaging</a:t>
            </a:r>
            <a:r>
              <a:rPr lang="en-GB" sz="2000" spc="1525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spc="25" dirty="0">
                <a:latin typeface="+mj-lt"/>
                <a:cs typeface="Lucida Sans Unicode" panose="020B0602030504020204" pitchFamily="34" charset="0"/>
              </a:rPr>
              <a:t>interface.</a:t>
            </a:r>
            <a:r>
              <a:rPr lang="en-GB" sz="2000" spc="1525" dirty="0">
                <a:latin typeface="+mj-lt"/>
                <a:cs typeface="Lucida Sans Unicode" panose="020B0602030504020204" pitchFamily="34" charset="0"/>
              </a:rPr>
              <a:t> </a:t>
            </a:r>
          </a:p>
          <a:p>
            <a:pPr marL="12700" marR="5080" algn="just">
              <a:lnSpc>
                <a:spcPct val="115000"/>
              </a:lnSpc>
              <a:spcBef>
                <a:spcPts val="100"/>
              </a:spcBef>
            </a:pPr>
            <a:endParaRPr lang="en-GB" sz="2000" dirty="0">
              <a:latin typeface="+mj-lt"/>
              <a:cs typeface="Lucida Sans Unicode" panose="020B0602030504020204" pitchFamily="34" charset="0"/>
            </a:endParaRPr>
          </a:p>
          <a:p>
            <a:pPr marL="12700" marR="5080" algn="just">
              <a:lnSpc>
                <a:spcPct val="115000"/>
              </a:lnSpc>
              <a:spcBef>
                <a:spcPts val="100"/>
              </a:spcBef>
            </a:pPr>
            <a:r>
              <a:rPr lang="en-GB" sz="2000" dirty="0">
                <a:latin typeface="+mj-lt"/>
                <a:cs typeface="Lucida Sans Unicode" panose="020B0602030504020204" pitchFamily="34" charset="0"/>
              </a:rPr>
              <a:t>The global e-commerce market continues to expand rapidly, with retail e-commerce sales projected to reach over $6.9 trillion by 2025 (Statista, 2024). This growth presents a massive opportunity for platforms like MagicMade to scale revenue, customer base, and brand influence.</a:t>
            </a:r>
            <a:r>
              <a:rPr lang="en-GB" sz="2000" spc="1525" dirty="0">
                <a:latin typeface="+mj-lt"/>
                <a:cs typeface="Lucida Sans Unicode" panose="020B0602030504020204" pitchFamily="34" charset="0"/>
              </a:rPr>
              <a:t> </a:t>
            </a:r>
            <a:r>
              <a:rPr lang="en-GB" sz="2000" dirty="0">
                <a:latin typeface="+mj-lt"/>
              </a:rPr>
              <a:t>However, alongside this opportunity comes a major challenge shopping cart abandonment.</a:t>
            </a:r>
          </a:p>
          <a:p>
            <a:pPr marL="12700" marR="5080" algn="just">
              <a:lnSpc>
                <a:spcPct val="115000"/>
              </a:lnSpc>
              <a:spcBef>
                <a:spcPts val="100"/>
              </a:spcBef>
            </a:pPr>
            <a:endParaRPr lang="en-GB" sz="2000" spc="15" dirty="0">
              <a:latin typeface="+mj-lt"/>
              <a:cs typeface="Verdana" panose="020B0604030504040204"/>
            </a:endParaRPr>
          </a:p>
          <a:p>
            <a:pPr marL="12700" marR="5080" algn="just">
              <a:lnSpc>
                <a:spcPct val="115000"/>
              </a:lnSpc>
              <a:spcBef>
                <a:spcPts val="100"/>
              </a:spcBef>
            </a:pPr>
            <a:r>
              <a:rPr lang="en-GB" sz="2000" spc="15" dirty="0">
                <a:latin typeface="+mj-lt"/>
                <a:cs typeface="Verdana" panose="020B0604030504040204"/>
              </a:rPr>
              <a:t>As</a:t>
            </a:r>
            <a:r>
              <a:rPr lang="en-GB" sz="2000" spc="1525" dirty="0">
                <a:latin typeface="+mj-lt"/>
                <a:cs typeface="Verdana" panose="020B0604030504040204"/>
              </a:rPr>
              <a:t> </a:t>
            </a:r>
            <a:r>
              <a:rPr lang="en-GB" sz="2000" spc="65" dirty="0">
                <a:latin typeface="+mj-lt"/>
                <a:cs typeface="Verdana" panose="020B0604030504040204"/>
              </a:rPr>
              <a:t>the</a:t>
            </a:r>
            <a:r>
              <a:rPr lang="en-GB" sz="2000" spc="1525" dirty="0">
                <a:latin typeface="+mj-lt"/>
                <a:cs typeface="Verdana" panose="020B0604030504040204"/>
              </a:rPr>
              <a:t> </a:t>
            </a:r>
            <a:r>
              <a:rPr lang="en-GB" sz="2000" spc="60" dirty="0">
                <a:latin typeface="+mj-lt"/>
                <a:cs typeface="Verdana" panose="020B0604030504040204"/>
              </a:rPr>
              <a:t>company</a:t>
            </a:r>
            <a:r>
              <a:rPr lang="en-GB" sz="2000" spc="1525" dirty="0">
                <a:latin typeface="+mj-lt"/>
                <a:cs typeface="Verdana" panose="020B0604030504040204"/>
              </a:rPr>
              <a:t> </a:t>
            </a:r>
            <a:r>
              <a:rPr lang="en-GB" sz="2000" spc="50" dirty="0">
                <a:latin typeface="+mj-lt"/>
                <a:cs typeface="Verdana" panose="020B0604030504040204"/>
              </a:rPr>
              <a:t>scales</a:t>
            </a:r>
            <a:r>
              <a:rPr lang="en-GB" sz="2000" spc="1525" dirty="0">
                <a:latin typeface="+mj-lt"/>
                <a:cs typeface="Verdana" panose="020B0604030504040204"/>
              </a:rPr>
              <a:t> </a:t>
            </a:r>
            <a:r>
              <a:rPr lang="en-GB" sz="2000" spc="5" dirty="0">
                <a:latin typeface="+mj-lt"/>
                <a:cs typeface="Verdana" panose="020B0604030504040204"/>
              </a:rPr>
              <a:t>in</a:t>
            </a:r>
            <a:r>
              <a:rPr lang="en-GB" sz="2000" spc="1525" dirty="0">
                <a:latin typeface="+mj-lt"/>
                <a:cs typeface="Verdana" panose="020B0604030504040204"/>
              </a:rPr>
              <a:t> </a:t>
            </a:r>
            <a:r>
              <a:rPr lang="en-GB" sz="2000" spc="25" dirty="0">
                <a:latin typeface="+mj-lt"/>
                <a:cs typeface="Verdana" panose="020B0604030504040204"/>
              </a:rPr>
              <a:t>an</a:t>
            </a:r>
            <a:r>
              <a:rPr lang="en-GB" sz="2000" spc="30" dirty="0">
                <a:latin typeface="+mj-lt"/>
                <a:cs typeface="Verdana" panose="020B0604030504040204"/>
              </a:rPr>
              <a:t> </a:t>
            </a:r>
            <a:r>
              <a:rPr lang="en-GB" sz="2000" spc="20" dirty="0">
                <a:latin typeface="+mj-lt"/>
                <a:cs typeface="Verdana" panose="020B0604030504040204"/>
              </a:rPr>
              <a:t>increasingly</a:t>
            </a:r>
            <a:r>
              <a:rPr lang="en-GB" sz="2000" spc="2800" dirty="0">
                <a:latin typeface="+mj-lt"/>
                <a:cs typeface="Verdana" panose="020B0604030504040204"/>
              </a:rPr>
              <a:t> </a:t>
            </a:r>
            <a:r>
              <a:rPr lang="en-GB" sz="2000" spc="55" dirty="0">
                <a:latin typeface="+mj-lt"/>
                <a:cs typeface="Verdana" panose="020B0604030504040204"/>
              </a:rPr>
              <a:t>competitive</a:t>
            </a:r>
            <a:r>
              <a:rPr lang="en-GB" sz="2000" spc="2800" dirty="0">
                <a:latin typeface="+mj-lt"/>
                <a:cs typeface="Verdana" panose="020B0604030504040204"/>
              </a:rPr>
              <a:t> </a:t>
            </a:r>
            <a:r>
              <a:rPr lang="en-GB" sz="2000" spc="25" dirty="0">
                <a:latin typeface="+mj-lt"/>
                <a:cs typeface="Verdana" panose="020B0604030504040204"/>
              </a:rPr>
              <a:t>digital</a:t>
            </a:r>
            <a:r>
              <a:rPr lang="en-GB" sz="2000" spc="2800" dirty="0">
                <a:latin typeface="+mj-lt"/>
                <a:cs typeface="Verdana" panose="020B0604030504040204"/>
              </a:rPr>
              <a:t> </a:t>
            </a:r>
            <a:r>
              <a:rPr lang="en-GB" sz="2000" spc="10" dirty="0">
                <a:latin typeface="+mj-lt"/>
                <a:cs typeface="Verdana" panose="020B0604030504040204"/>
              </a:rPr>
              <a:t>retail</a:t>
            </a:r>
            <a:r>
              <a:rPr lang="en-GB" sz="2000" spc="2800" dirty="0">
                <a:latin typeface="+mj-lt"/>
                <a:cs typeface="Verdana" panose="020B0604030504040204"/>
              </a:rPr>
              <a:t> </a:t>
            </a:r>
            <a:r>
              <a:rPr lang="en-GB" sz="2000" spc="30" dirty="0">
                <a:latin typeface="+mj-lt"/>
                <a:cs typeface="Verdana" panose="020B0604030504040204"/>
              </a:rPr>
              <a:t>landscape,</a:t>
            </a:r>
            <a:r>
              <a:rPr lang="en-GB" sz="2000" spc="-190" dirty="0">
                <a:latin typeface="+mj-lt"/>
                <a:cs typeface="Verdana" panose="020B0604030504040204"/>
              </a:rPr>
              <a:t> </a:t>
            </a:r>
            <a:r>
              <a:rPr lang="en-GB" sz="2000" spc="30" dirty="0">
                <a:latin typeface="+mj-lt"/>
                <a:cs typeface="Verdana" panose="020B0604030504040204"/>
              </a:rPr>
              <a:t>optimizing</a:t>
            </a:r>
            <a:r>
              <a:rPr lang="en-GB" sz="2000" spc="345" dirty="0">
                <a:latin typeface="+mj-lt"/>
                <a:cs typeface="Verdana" panose="020B0604030504040204"/>
              </a:rPr>
              <a:t> </a:t>
            </a:r>
            <a:r>
              <a:rPr lang="en-GB" sz="2000" spc="35" dirty="0">
                <a:latin typeface="+mj-lt"/>
                <a:cs typeface="Verdana" panose="020B0604030504040204"/>
              </a:rPr>
              <a:t>conversion</a:t>
            </a:r>
            <a:r>
              <a:rPr lang="en-GB" sz="2000" spc="345" dirty="0">
                <a:latin typeface="+mj-lt"/>
                <a:cs typeface="Verdana" panose="020B0604030504040204"/>
              </a:rPr>
              <a:t> </a:t>
            </a:r>
            <a:r>
              <a:rPr lang="en-GB" sz="2000" spc="60" dirty="0">
                <a:latin typeface="+mj-lt"/>
                <a:cs typeface="Verdana" panose="020B0604030504040204"/>
              </a:rPr>
              <a:t>metrics</a:t>
            </a:r>
            <a:r>
              <a:rPr lang="en-GB" sz="2000" spc="345" dirty="0">
                <a:latin typeface="+mj-lt"/>
                <a:cs typeface="Verdana" panose="020B0604030504040204"/>
              </a:rPr>
              <a:t> </a:t>
            </a:r>
            <a:r>
              <a:rPr lang="en-GB" sz="2000" spc="20" dirty="0">
                <a:latin typeface="+mj-lt"/>
                <a:cs typeface="Verdana" panose="020B0604030504040204"/>
              </a:rPr>
              <a:t>particularly</a:t>
            </a:r>
            <a:r>
              <a:rPr lang="en-GB" sz="2000" spc="345" dirty="0">
                <a:latin typeface="+mj-lt"/>
                <a:cs typeface="Verdana" panose="020B0604030504040204"/>
              </a:rPr>
              <a:t> </a:t>
            </a:r>
            <a:r>
              <a:rPr lang="en-GB" sz="2000" spc="50" dirty="0">
                <a:latin typeface="+mj-lt"/>
                <a:cs typeface="Verdana" panose="020B0604030504040204"/>
              </a:rPr>
              <a:t>shopping</a:t>
            </a:r>
            <a:r>
              <a:rPr lang="en-GB" sz="2000" spc="345" dirty="0">
                <a:latin typeface="+mj-lt"/>
                <a:cs typeface="Verdana" panose="020B0604030504040204"/>
              </a:rPr>
              <a:t> </a:t>
            </a:r>
            <a:r>
              <a:rPr lang="en-GB" sz="2000" spc="80" dirty="0">
                <a:latin typeface="+mj-lt"/>
                <a:cs typeface="Verdana" panose="020B0604030504040204"/>
              </a:rPr>
              <a:t>cart</a:t>
            </a:r>
            <a:r>
              <a:rPr lang="en-GB" sz="2000" spc="100" dirty="0">
                <a:latin typeface="+mj-lt"/>
                <a:cs typeface="Verdana" panose="020B0604030504040204"/>
              </a:rPr>
              <a:t> </a:t>
            </a:r>
            <a:r>
              <a:rPr lang="en-GB" sz="2000" spc="55" dirty="0">
                <a:latin typeface="+mj-lt"/>
                <a:cs typeface="Verdana" panose="020B0604030504040204"/>
              </a:rPr>
              <a:t>abandonment</a:t>
            </a:r>
            <a:r>
              <a:rPr lang="en-GB" sz="2000" spc="835" dirty="0">
                <a:latin typeface="+mj-lt"/>
                <a:cs typeface="Verdana" panose="020B0604030504040204"/>
              </a:rPr>
              <a:t> </a:t>
            </a:r>
            <a:r>
              <a:rPr lang="en-GB" sz="2000" spc="25" dirty="0">
                <a:latin typeface="+mj-lt"/>
                <a:cs typeface="Verdana" panose="020B0604030504040204"/>
              </a:rPr>
              <a:t>has</a:t>
            </a:r>
            <a:r>
              <a:rPr lang="en-GB" sz="2000" spc="835" dirty="0">
                <a:latin typeface="+mj-lt"/>
                <a:cs typeface="Verdana" panose="020B0604030504040204"/>
              </a:rPr>
              <a:t> </a:t>
            </a:r>
            <a:r>
              <a:rPr lang="en-GB" sz="2000" spc="95" dirty="0">
                <a:latin typeface="+mj-lt"/>
                <a:cs typeface="Verdana" panose="020B0604030504040204"/>
              </a:rPr>
              <a:t>become</a:t>
            </a:r>
            <a:r>
              <a:rPr lang="en-GB" sz="2000" spc="835" dirty="0">
                <a:latin typeface="+mj-lt"/>
                <a:cs typeface="Verdana" panose="020B0604030504040204"/>
              </a:rPr>
              <a:t> </a:t>
            </a:r>
            <a:r>
              <a:rPr lang="en-GB" sz="2000" spc="50" dirty="0">
                <a:latin typeface="+mj-lt"/>
                <a:cs typeface="Verdana" panose="020B0604030504040204"/>
              </a:rPr>
              <a:t>central</a:t>
            </a:r>
            <a:r>
              <a:rPr lang="en-GB" sz="2000" spc="835" dirty="0">
                <a:latin typeface="+mj-lt"/>
                <a:cs typeface="Verdana" panose="020B0604030504040204"/>
              </a:rPr>
              <a:t> </a:t>
            </a:r>
            <a:r>
              <a:rPr lang="en-GB" sz="2000" spc="90" dirty="0">
                <a:latin typeface="+mj-lt"/>
                <a:cs typeface="Verdana" panose="020B0604030504040204"/>
              </a:rPr>
              <a:t>to</a:t>
            </a:r>
            <a:r>
              <a:rPr lang="en-GB" sz="2000" spc="835" dirty="0">
                <a:latin typeface="+mj-lt"/>
                <a:cs typeface="Verdana" panose="020B0604030504040204"/>
              </a:rPr>
              <a:t> </a:t>
            </a:r>
            <a:r>
              <a:rPr lang="en-GB" sz="2000" spc="30" dirty="0">
                <a:latin typeface="+mj-lt"/>
                <a:cs typeface="Verdana" panose="020B0604030504040204"/>
              </a:rPr>
              <a:t>its</a:t>
            </a:r>
            <a:r>
              <a:rPr lang="en-GB" sz="2000" spc="835" dirty="0">
                <a:latin typeface="+mj-lt"/>
                <a:cs typeface="Verdana" panose="020B0604030504040204"/>
              </a:rPr>
              <a:t> </a:t>
            </a:r>
            <a:r>
              <a:rPr lang="en-GB" sz="2000" spc="30" dirty="0">
                <a:latin typeface="+mj-lt"/>
                <a:cs typeface="Verdana" panose="020B0604030504040204"/>
              </a:rPr>
              <a:t>strategy</a:t>
            </a:r>
            <a:r>
              <a:rPr lang="en-GB" sz="2000" spc="835" dirty="0">
                <a:latin typeface="+mj-lt"/>
                <a:cs typeface="Verdana" panose="020B0604030504040204"/>
              </a:rPr>
              <a:t> </a:t>
            </a:r>
            <a:r>
              <a:rPr lang="en-GB" sz="2000" spc="65" dirty="0">
                <a:latin typeface="+mj-lt"/>
                <a:cs typeface="Verdana" panose="020B0604030504040204"/>
              </a:rPr>
              <a:t>for</a:t>
            </a:r>
            <a:r>
              <a:rPr lang="en-GB" sz="2000" spc="15" dirty="0">
                <a:latin typeface="+mj-lt"/>
                <a:cs typeface="Verdana" panose="020B0604030504040204"/>
              </a:rPr>
              <a:t> </a:t>
            </a:r>
            <a:r>
              <a:rPr lang="en-GB" sz="2000" spc="10" dirty="0">
                <a:latin typeface="+mj-lt"/>
                <a:cs typeface="Verdana" panose="020B0604030504040204"/>
              </a:rPr>
              <a:t>driving</a:t>
            </a:r>
            <a:r>
              <a:rPr lang="en-GB" sz="2000" spc="-275" dirty="0">
                <a:latin typeface="+mj-lt"/>
                <a:cs typeface="Verdana" panose="020B0604030504040204"/>
              </a:rPr>
              <a:t> </a:t>
            </a:r>
            <a:r>
              <a:rPr lang="en-GB" sz="2000" spc="20" dirty="0">
                <a:latin typeface="+mj-lt"/>
                <a:cs typeface="Verdana" panose="020B0604030504040204"/>
              </a:rPr>
              <a:t>revenue</a:t>
            </a:r>
            <a:r>
              <a:rPr lang="en-GB" sz="2000" spc="-275" dirty="0">
                <a:latin typeface="+mj-lt"/>
                <a:cs typeface="Verdana" panose="020B0604030504040204"/>
              </a:rPr>
              <a:t> </a:t>
            </a:r>
            <a:r>
              <a:rPr lang="en-GB" sz="2000" spc="55" dirty="0">
                <a:latin typeface="+mj-lt"/>
                <a:cs typeface="Verdana" panose="020B0604030504040204"/>
              </a:rPr>
              <a:t>growth</a:t>
            </a:r>
            <a:r>
              <a:rPr lang="en-GB" sz="2000" spc="-275" dirty="0">
                <a:latin typeface="+mj-lt"/>
                <a:cs typeface="Verdana" panose="020B0604030504040204"/>
              </a:rPr>
              <a:t> </a:t>
            </a:r>
            <a:r>
              <a:rPr lang="en-GB" sz="2000" spc="55" dirty="0">
                <a:latin typeface="+mj-lt"/>
                <a:cs typeface="Verdana" panose="020B0604030504040204"/>
              </a:rPr>
              <a:t>and</a:t>
            </a:r>
            <a:r>
              <a:rPr lang="en-GB" sz="2000" spc="-275" dirty="0">
                <a:latin typeface="+mj-lt"/>
                <a:cs typeface="Verdana" panose="020B0604030504040204"/>
              </a:rPr>
              <a:t> </a:t>
            </a:r>
            <a:r>
              <a:rPr lang="en-GB" sz="2000" spc="50" dirty="0">
                <a:latin typeface="+mj-lt"/>
                <a:cs typeface="Verdana" panose="020B0604030504040204"/>
              </a:rPr>
              <a:t>enhancing</a:t>
            </a:r>
            <a:r>
              <a:rPr lang="en-GB" sz="2000" spc="-275" dirty="0">
                <a:latin typeface="+mj-lt"/>
                <a:cs typeface="Verdana" panose="020B0604030504040204"/>
              </a:rPr>
              <a:t> </a:t>
            </a:r>
            <a:r>
              <a:rPr lang="en-GB" sz="2000" spc="65" dirty="0">
                <a:latin typeface="+mj-lt"/>
                <a:cs typeface="Verdana" panose="020B0604030504040204"/>
              </a:rPr>
              <a:t>customer</a:t>
            </a:r>
            <a:r>
              <a:rPr lang="en-GB" sz="2000" spc="-275" dirty="0">
                <a:latin typeface="+mj-lt"/>
                <a:cs typeface="Verdana" panose="020B0604030504040204"/>
              </a:rPr>
              <a:t> </a:t>
            </a:r>
            <a:r>
              <a:rPr lang="en-GB" sz="2000" spc="-40" dirty="0">
                <a:latin typeface="+mj-lt"/>
                <a:cs typeface="Verdana" panose="020B0604030504040204"/>
              </a:rPr>
              <a:t>loyalty.</a:t>
            </a:r>
            <a:endParaRPr lang="en-GB" sz="2000" dirty="0"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5575856" y="1740081"/>
            <a:ext cx="6993814" cy="8679558"/>
            <a:chOff x="2679820" y="719162"/>
            <a:chExt cx="3501390" cy="3968421"/>
          </a:xfrm>
        </p:grpSpPr>
        <p:sp>
          <p:nvSpPr>
            <p:cNvPr id="7" name="object 7"/>
            <p:cNvSpPr/>
            <p:nvPr/>
          </p:nvSpPr>
          <p:spPr>
            <a:xfrm>
              <a:off x="2679820" y="1186193"/>
              <a:ext cx="3501390" cy="3501390"/>
            </a:xfrm>
            <a:custGeom>
              <a:avLst/>
              <a:gdLst/>
              <a:ahLst/>
              <a:cxnLst/>
              <a:rect l="l" t="t" r="r" b="b"/>
              <a:pathLst>
                <a:path w="3501390" h="3501390">
                  <a:moveTo>
                    <a:pt x="1750650" y="3501299"/>
                  </a:moveTo>
                  <a:lnTo>
                    <a:pt x="1702462" y="3500649"/>
                  </a:lnTo>
                  <a:lnTo>
                    <a:pt x="1654596" y="3498709"/>
                  </a:lnTo>
                  <a:lnTo>
                    <a:pt x="1607069" y="3495496"/>
                  </a:lnTo>
                  <a:lnTo>
                    <a:pt x="1559897" y="3491027"/>
                  </a:lnTo>
                  <a:lnTo>
                    <a:pt x="1513097" y="3485318"/>
                  </a:lnTo>
                  <a:lnTo>
                    <a:pt x="1466685" y="3478386"/>
                  </a:lnTo>
                  <a:lnTo>
                    <a:pt x="1420679" y="3470248"/>
                  </a:lnTo>
                  <a:lnTo>
                    <a:pt x="1375094" y="3460921"/>
                  </a:lnTo>
                  <a:lnTo>
                    <a:pt x="1329948" y="3450421"/>
                  </a:lnTo>
                  <a:lnTo>
                    <a:pt x="1285257" y="3438764"/>
                  </a:lnTo>
                  <a:lnTo>
                    <a:pt x="1241039" y="3425969"/>
                  </a:lnTo>
                  <a:lnTo>
                    <a:pt x="1197309" y="3412050"/>
                  </a:lnTo>
                  <a:lnTo>
                    <a:pt x="1154084" y="3397025"/>
                  </a:lnTo>
                  <a:lnTo>
                    <a:pt x="1111381" y="3380911"/>
                  </a:lnTo>
                  <a:lnTo>
                    <a:pt x="1069218" y="3363725"/>
                  </a:lnTo>
                  <a:lnTo>
                    <a:pt x="1027609" y="3345482"/>
                  </a:lnTo>
                  <a:lnTo>
                    <a:pt x="986573" y="3326200"/>
                  </a:lnTo>
                  <a:lnTo>
                    <a:pt x="946125" y="3305895"/>
                  </a:lnTo>
                  <a:lnTo>
                    <a:pt x="906283" y="3284584"/>
                  </a:lnTo>
                  <a:lnTo>
                    <a:pt x="867063" y="3262284"/>
                  </a:lnTo>
                  <a:lnTo>
                    <a:pt x="828482" y="3239012"/>
                  </a:lnTo>
                  <a:lnTo>
                    <a:pt x="790556" y="3214783"/>
                  </a:lnTo>
                  <a:lnTo>
                    <a:pt x="753303" y="3189616"/>
                  </a:lnTo>
                  <a:lnTo>
                    <a:pt x="716738" y="3163526"/>
                  </a:lnTo>
                  <a:lnTo>
                    <a:pt x="680879" y="3136529"/>
                  </a:lnTo>
                  <a:lnTo>
                    <a:pt x="645743" y="3108644"/>
                  </a:lnTo>
                  <a:lnTo>
                    <a:pt x="611345" y="3079887"/>
                  </a:lnTo>
                  <a:lnTo>
                    <a:pt x="577703" y="3050273"/>
                  </a:lnTo>
                  <a:lnTo>
                    <a:pt x="544834" y="3019821"/>
                  </a:lnTo>
                  <a:lnTo>
                    <a:pt x="512753" y="2988546"/>
                  </a:lnTo>
                  <a:lnTo>
                    <a:pt x="481478" y="2956465"/>
                  </a:lnTo>
                  <a:lnTo>
                    <a:pt x="451026" y="2923596"/>
                  </a:lnTo>
                  <a:lnTo>
                    <a:pt x="421412" y="2889954"/>
                  </a:lnTo>
                  <a:lnTo>
                    <a:pt x="392655" y="2855556"/>
                  </a:lnTo>
                  <a:lnTo>
                    <a:pt x="364769" y="2820419"/>
                  </a:lnTo>
                  <a:lnTo>
                    <a:pt x="337773" y="2784561"/>
                  </a:lnTo>
                  <a:lnTo>
                    <a:pt x="311683" y="2747996"/>
                  </a:lnTo>
                  <a:lnTo>
                    <a:pt x="286516" y="2710743"/>
                  </a:lnTo>
                  <a:lnTo>
                    <a:pt x="262287" y="2672817"/>
                  </a:lnTo>
                  <a:lnTo>
                    <a:pt x="239015" y="2634236"/>
                  </a:lnTo>
                  <a:lnTo>
                    <a:pt x="216715" y="2595016"/>
                  </a:lnTo>
                  <a:lnTo>
                    <a:pt x="195404" y="2555174"/>
                  </a:lnTo>
                  <a:lnTo>
                    <a:pt x="175099" y="2514726"/>
                  </a:lnTo>
                  <a:lnTo>
                    <a:pt x="155817" y="2473690"/>
                  </a:lnTo>
                  <a:lnTo>
                    <a:pt x="137574" y="2432081"/>
                  </a:lnTo>
                  <a:lnTo>
                    <a:pt x="120387" y="2389918"/>
                  </a:lnTo>
                  <a:lnTo>
                    <a:pt x="104273" y="2347215"/>
                  </a:lnTo>
                  <a:lnTo>
                    <a:pt x="89249" y="2303990"/>
                  </a:lnTo>
                  <a:lnTo>
                    <a:pt x="75330" y="2260260"/>
                  </a:lnTo>
                  <a:lnTo>
                    <a:pt x="62534" y="2216042"/>
                  </a:lnTo>
                  <a:lnTo>
                    <a:pt x="50878" y="2171351"/>
                  </a:lnTo>
                  <a:lnTo>
                    <a:pt x="40378" y="2126205"/>
                  </a:lnTo>
                  <a:lnTo>
                    <a:pt x="31050" y="2080621"/>
                  </a:lnTo>
                  <a:lnTo>
                    <a:pt x="22913" y="2034614"/>
                  </a:lnTo>
                  <a:lnTo>
                    <a:pt x="15981" y="1988202"/>
                  </a:lnTo>
                  <a:lnTo>
                    <a:pt x="10272" y="1941402"/>
                  </a:lnTo>
                  <a:lnTo>
                    <a:pt x="5803" y="1894230"/>
                  </a:lnTo>
                  <a:lnTo>
                    <a:pt x="2590" y="1846703"/>
                  </a:lnTo>
                  <a:lnTo>
                    <a:pt x="650" y="1798837"/>
                  </a:lnTo>
                  <a:lnTo>
                    <a:pt x="0" y="1750650"/>
                  </a:lnTo>
                  <a:lnTo>
                    <a:pt x="650" y="1702462"/>
                  </a:lnTo>
                  <a:lnTo>
                    <a:pt x="2590" y="1654596"/>
                  </a:lnTo>
                  <a:lnTo>
                    <a:pt x="5803" y="1607069"/>
                  </a:lnTo>
                  <a:lnTo>
                    <a:pt x="10272" y="1559897"/>
                  </a:lnTo>
                  <a:lnTo>
                    <a:pt x="15981" y="1513097"/>
                  </a:lnTo>
                  <a:lnTo>
                    <a:pt x="22913" y="1466685"/>
                  </a:lnTo>
                  <a:lnTo>
                    <a:pt x="31050" y="1420679"/>
                  </a:lnTo>
                  <a:lnTo>
                    <a:pt x="40378" y="1375094"/>
                  </a:lnTo>
                  <a:lnTo>
                    <a:pt x="50878" y="1329948"/>
                  </a:lnTo>
                  <a:lnTo>
                    <a:pt x="62534" y="1285257"/>
                  </a:lnTo>
                  <a:lnTo>
                    <a:pt x="75330" y="1241039"/>
                  </a:lnTo>
                  <a:lnTo>
                    <a:pt x="89249" y="1197309"/>
                  </a:lnTo>
                  <a:lnTo>
                    <a:pt x="104273" y="1154084"/>
                  </a:lnTo>
                  <a:lnTo>
                    <a:pt x="120387" y="1111381"/>
                  </a:lnTo>
                  <a:lnTo>
                    <a:pt x="137574" y="1069218"/>
                  </a:lnTo>
                  <a:lnTo>
                    <a:pt x="155817" y="1027609"/>
                  </a:lnTo>
                  <a:lnTo>
                    <a:pt x="175099" y="986573"/>
                  </a:lnTo>
                  <a:lnTo>
                    <a:pt x="195404" y="946125"/>
                  </a:lnTo>
                  <a:lnTo>
                    <a:pt x="216715" y="906283"/>
                  </a:lnTo>
                  <a:lnTo>
                    <a:pt x="239015" y="867063"/>
                  </a:lnTo>
                  <a:lnTo>
                    <a:pt x="262287" y="828482"/>
                  </a:lnTo>
                  <a:lnTo>
                    <a:pt x="286516" y="790556"/>
                  </a:lnTo>
                  <a:lnTo>
                    <a:pt x="311683" y="753303"/>
                  </a:lnTo>
                  <a:lnTo>
                    <a:pt x="337773" y="716738"/>
                  </a:lnTo>
                  <a:lnTo>
                    <a:pt x="364769" y="680879"/>
                  </a:lnTo>
                  <a:lnTo>
                    <a:pt x="392655" y="645743"/>
                  </a:lnTo>
                  <a:lnTo>
                    <a:pt x="421412" y="611345"/>
                  </a:lnTo>
                  <a:lnTo>
                    <a:pt x="451026" y="577703"/>
                  </a:lnTo>
                  <a:lnTo>
                    <a:pt x="481478" y="544834"/>
                  </a:lnTo>
                  <a:lnTo>
                    <a:pt x="512753" y="512753"/>
                  </a:lnTo>
                  <a:lnTo>
                    <a:pt x="544834" y="481478"/>
                  </a:lnTo>
                  <a:lnTo>
                    <a:pt x="577703" y="451026"/>
                  </a:lnTo>
                  <a:lnTo>
                    <a:pt x="611345" y="421412"/>
                  </a:lnTo>
                  <a:lnTo>
                    <a:pt x="645743" y="392655"/>
                  </a:lnTo>
                  <a:lnTo>
                    <a:pt x="680879" y="364769"/>
                  </a:lnTo>
                  <a:lnTo>
                    <a:pt x="716738" y="337773"/>
                  </a:lnTo>
                  <a:lnTo>
                    <a:pt x="753303" y="311683"/>
                  </a:lnTo>
                  <a:lnTo>
                    <a:pt x="790556" y="286516"/>
                  </a:lnTo>
                  <a:lnTo>
                    <a:pt x="828482" y="262287"/>
                  </a:lnTo>
                  <a:lnTo>
                    <a:pt x="867063" y="239015"/>
                  </a:lnTo>
                  <a:lnTo>
                    <a:pt x="906283" y="216715"/>
                  </a:lnTo>
                  <a:lnTo>
                    <a:pt x="946125" y="195404"/>
                  </a:lnTo>
                  <a:lnTo>
                    <a:pt x="986573" y="175099"/>
                  </a:lnTo>
                  <a:lnTo>
                    <a:pt x="1027609" y="155817"/>
                  </a:lnTo>
                  <a:lnTo>
                    <a:pt x="1069218" y="137574"/>
                  </a:lnTo>
                  <a:lnTo>
                    <a:pt x="1111381" y="120388"/>
                  </a:lnTo>
                  <a:lnTo>
                    <a:pt x="1154084" y="104273"/>
                  </a:lnTo>
                  <a:lnTo>
                    <a:pt x="1197309" y="89249"/>
                  </a:lnTo>
                  <a:lnTo>
                    <a:pt x="1241039" y="75330"/>
                  </a:lnTo>
                  <a:lnTo>
                    <a:pt x="1285257" y="62534"/>
                  </a:lnTo>
                  <a:lnTo>
                    <a:pt x="1329948" y="50878"/>
                  </a:lnTo>
                  <a:lnTo>
                    <a:pt x="1375094" y="40378"/>
                  </a:lnTo>
                  <a:lnTo>
                    <a:pt x="1420679" y="31050"/>
                  </a:lnTo>
                  <a:lnTo>
                    <a:pt x="1466685" y="22913"/>
                  </a:lnTo>
                  <a:lnTo>
                    <a:pt x="1513097" y="15981"/>
                  </a:lnTo>
                  <a:lnTo>
                    <a:pt x="1559897" y="10272"/>
                  </a:lnTo>
                  <a:lnTo>
                    <a:pt x="1607069" y="5803"/>
                  </a:lnTo>
                  <a:lnTo>
                    <a:pt x="1654596" y="2590"/>
                  </a:lnTo>
                  <a:lnTo>
                    <a:pt x="1702462" y="650"/>
                  </a:lnTo>
                  <a:lnTo>
                    <a:pt x="1750650" y="0"/>
                  </a:lnTo>
                  <a:lnTo>
                    <a:pt x="1796540" y="650"/>
                  </a:lnTo>
                  <a:lnTo>
                    <a:pt x="1799059" y="650"/>
                  </a:lnTo>
                  <a:lnTo>
                    <a:pt x="1849816" y="2808"/>
                  </a:lnTo>
                  <a:lnTo>
                    <a:pt x="1899114" y="6302"/>
                  </a:lnTo>
                  <a:lnTo>
                    <a:pt x="1948186" y="11174"/>
                  </a:lnTo>
                  <a:lnTo>
                    <a:pt x="1997005" y="17413"/>
                  </a:lnTo>
                  <a:lnTo>
                    <a:pt x="2045545" y="25008"/>
                  </a:lnTo>
                  <a:lnTo>
                    <a:pt x="2093779" y="33949"/>
                  </a:lnTo>
                  <a:lnTo>
                    <a:pt x="2141680" y="44223"/>
                  </a:lnTo>
                  <a:lnTo>
                    <a:pt x="2189221" y="55820"/>
                  </a:lnTo>
                  <a:lnTo>
                    <a:pt x="2236376" y="68729"/>
                  </a:lnTo>
                  <a:lnTo>
                    <a:pt x="2283117" y="82938"/>
                  </a:lnTo>
                  <a:lnTo>
                    <a:pt x="2329419" y="98437"/>
                  </a:lnTo>
                  <a:lnTo>
                    <a:pt x="2375253" y="115215"/>
                  </a:lnTo>
                  <a:lnTo>
                    <a:pt x="2420594" y="133260"/>
                  </a:lnTo>
                  <a:lnTo>
                    <a:pt x="2465415" y="152561"/>
                  </a:lnTo>
                  <a:lnTo>
                    <a:pt x="2509688" y="173107"/>
                  </a:lnTo>
                  <a:lnTo>
                    <a:pt x="2553388" y="194888"/>
                  </a:lnTo>
                  <a:lnTo>
                    <a:pt x="2596486" y="217891"/>
                  </a:lnTo>
                  <a:lnTo>
                    <a:pt x="2638958" y="242107"/>
                  </a:lnTo>
                  <a:lnTo>
                    <a:pt x="2680775" y="267523"/>
                  </a:lnTo>
                  <a:lnTo>
                    <a:pt x="2721911" y="294129"/>
                  </a:lnTo>
                  <a:lnTo>
                    <a:pt x="2762339" y="321914"/>
                  </a:lnTo>
                  <a:lnTo>
                    <a:pt x="2802033" y="350866"/>
                  </a:lnTo>
                  <a:lnTo>
                    <a:pt x="2840965" y="380975"/>
                  </a:lnTo>
                  <a:lnTo>
                    <a:pt x="2879110" y="412229"/>
                  </a:lnTo>
                  <a:lnTo>
                    <a:pt x="2916439" y="444618"/>
                  </a:lnTo>
                  <a:lnTo>
                    <a:pt x="2952927" y="478129"/>
                  </a:lnTo>
                  <a:lnTo>
                    <a:pt x="2988546" y="512753"/>
                  </a:lnTo>
                  <a:lnTo>
                    <a:pt x="3023170" y="548372"/>
                  </a:lnTo>
                  <a:lnTo>
                    <a:pt x="3056681" y="584860"/>
                  </a:lnTo>
                  <a:lnTo>
                    <a:pt x="3089070" y="622189"/>
                  </a:lnTo>
                  <a:lnTo>
                    <a:pt x="3120324" y="660334"/>
                  </a:lnTo>
                  <a:lnTo>
                    <a:pt x="3150433" y="699266"/>
                  </a:lnTo>
                  <a:lnTo>
                    <a:pt x="3179385" y="738960"/>
                  </a:lnTo>
                  <a:lnTo>
                    <a:pt x="3207170" y="779388"/>
                  </a:lnTo>
                  <a:lnTo>
                    <a:pt x="3233776" y="820524"/>
                  </a:lnTo>
                  <a:lnTo>
                    <a:pt x="3259192" y="862341"/>
                  </a:lnTo>
                  <a:lnTo>
                    <a:pt x="3283408" y="904813"/>
                  </a:lnTo>
                  <a:lnTo>
                    <a:pt x="3306411" y="947911"/>
                  </a:lnTo>
                  <a:lnTo>
                    <a:pt x="3328192" y="991611"/>
                  </a:lnTo>
                  <a:lnTo>
                    <a:pt x="3348738" y="1035884"/>
                  </a:lnTo>
                  <a:lnTo>
                    <a:pt x="3368039" y="1080705"/>
                  </a:lnTo>
                  <a:lnTo>
                    <a:pt x="3386084" y="1126046"/>
                  </a:lnTo>
                  <a:lnTo>
                    <a:pt x="3402862" y="1171880"/>
                  </a:lnTo>
                  <a:lnTo>
                    <a:pt x="3418361" y="1218182"/>
                  </a:lnTo>
                  <a:lnTo>
                    <a:pt x="3432570" y="1264923"/>
                  </a:lnTo>
                  <a:lnTo>
                    <a:pt x="3445479" y="1312078"/>
                  </a:lnTo>
                  <a:lnTo>
                    <a:pt x="3457076" y="1359619"/>
                  </a:lnTo>
                  <a:lnTo>
                    <a:pt x="3467351" y="1407520"/>
                  </a:lnTo>
                  <a:lnTo>
                    <a:pt x="3476291" y="1455754"/>
                  </a:lnTo>
                  <a:lnTo>
                    <a:pt x="3483886" y="1504294"/>
                  </a:lnTo>
                  <a:lnTo>
                    <a:pt x="3490125" y="1553113"/>
                  </a:lnTo>
                  <a:lnTo>
                    <a:pt x="3494998" y="1602185"/>
                  </a:lnTo>
                  <a:lnTo>
                    <a:pt x="3498491" y="1651483"/>
                  </a:lnTo>
                  <a:lnTo>
                    <a:pt x="3500596" y="1700980"/>
                  </a:lnTo>
                  <a:lnTo>
                    <a:pt x="3501300" y="1750650"/>
                  </a:lnTo>
                  <a:lnTo>
                    <a:pt x="3500649" y="1798837"/>
                  </a:lnTo>
                  <a:lnTo>
                    <a:pt x="3498709" y="1846703"/>
                  </a:lnTo>
                  <a:lnTo>
                    <a:pt x="3495496" y="1894230"/>
                  </a:lnTo>
                  <a:lnTo>
                    <a:pt x="3491027" y="1941402"/>
                  </a:lnTo>
                  <a:lnTo>
                    <a:pt x="3485318" y="1988202"/>
                  </a:lnTo>
                  <a:lnTo>
                    <a:pt x="3478387" y="2034614"/>
                  </a:lnTo>
                  <a:lnTo>
                    <a:pt x="3470249" y="2080621"/>
                  </a:lnTo>
                  <a:lnTo>
                    <a:pt x="3460921" y="2126205"/>
                  </a:lnTo>
                  <a:lnTo>
                    <a:pt x="3450421" y="2171351"/>
                  </a:lnTo>
                  <a:lnTo>
                    <a:pt x="3438765" y="2216042"/>
                  </a:lnTo>
                  <a:lnTo>
                    <a:pt x="3425969" y="2260260"/>
                  </a:lnTo>
                  <a:lnTo>
                    <a:pt x="3412050" y="2303990"/>
                  </a:lnTo>
                  <a:lnTo>
                    <a:pt x="3397026" y="2347215"/>
                  </a:lnTo>
                  <a:lnTo>
                    <a:pt x="3380912" y="2389918"/>
                  </a:lnTo>
                  <a:lnTo>
                    <a:pt x="3363725" y="2432081"/>
                  </a:lnTo>
                  <a:lnTo>
                    <a:pt x="3345482" y="2473690"/>
                  </a:lnTo>
                  <a:lnTo>
                    <a:pt x="3326200" y="2514726"/>
                  </a:lnTo>
                  <a:lnTo>
                    <a:pt x="3305895" y="2555174"/>
                  </a:lnTo>
                  <a:lnTo>
                    <a:pt x="3284585" y="2595016"/>
                  </a:lnTo>
                  <a:lnTo>
                    <a:pt x="3262285" y="2634236"/>
                  </a:lnTo>
                  <a:lnTo>
                    <a:pt x="3239012" y="2672817"/>
                  </a:lnTo>
                  <a:lnTo>
                    <a:pt x="3214784" y="2710743"/>
                  </a:lnTo>
                  <a:lnTo>
                    <a:pt x="3189616" y="2747996"/>
                  </a:lnTo>
                  <a:lnTo>
                    <a:pt x="3163526" y="2784561"/>
                  </a:lnTo>
                  <a:lnTo>
                    <a:pt x="3136530" y="2820419"/>
                  </a:lnTo>
                  <a:lnTo>
                    <a:pt x="3108644" y="2855556"/>
                  </a:lnTo>
                  <a:lnTo>
                    <a:pt x="3079887" y="2889954"/>
                  </a:lnTo>
                  <a:lnTo>
                    <a:pt x="3050273" y="2923596"/>
                  </a:lnTo>
                  <a:lnTo>
                    <a:pt x="3019821" y="2956465"/>
                  </a:lnTo>
                  <a:lnTo>
                    <a:pt x="2988546" y="2988546"/>
                  </a:lnTo>
                  <a:lnTo>
                    <a:pt x="2956465" y="3019821"/>
                  </a:lnTo>
                  <a:lnTo>
                    <a:pt x="2923596" y="3050273"/>
                  </a:lnTo>
                  <a:lnTo>
                    <a:pt x="2889954" y="3079887"/>
                  </a:lnTo>
                  <a:lnTo>
                    <a:pt x="2855556" y="3108644"/>
                  </a:lnTo>
                  <a:lnTo>
                    <a:pt x="2820420" y="3136529"/>
                  </a:lnTo>
                  <a:lnTo>
                    <a:pt x="2784561" y="3163526"/>
                  </a:lnTo>
                  <a:lnTo>
                    <a:pt x="2747996" y="3189616"/>
                  </a:lnTo>
                  <a:lnTo>
                    <a:pt x="2710743" y="3214783"/>
                  </a:lnTo>
                  <a:lnTo>
                    <a:pt x="2672817" y="3239012"/>
                  </a:lnTo>
                  <a:lnTo>
                    <a:pt x="2634236" y="3262284"/>
                  </a:lnTo>
                  <a:lnTo>
                    <a:pt x="2595016" y="3284584"/>
                  </a:lnTo>
                  <a:lnTo>
                    <a:pt x="2555174" y="3305895"/>
                  </a:lnTo>
                  <a:lnTo>
                    <a:pt x="2514726" y="3326200"/>
                  </a:lnTo>
                  <a:lnTo>
                    <a:pt x="2473690" y="3345482"/>
                  </a:lnTo>
                  <a:lnTo>
                    <a:pt x="2432082" y="3363725"/>
                  </a:lnTo>
                  <a:lnTo>
                    <a:pt x="2389918" y="3380911"/>
                  </a:lnTo>
                  <a:lnTo>
                    <a:pt x="2347215" y="3397025"/>
                  </a:lnTo>
                  <a:lnTo>
                    <a:pt x="2303990" y="3412050"/>
                  </a:lnTo>
                  <a:lnTo>
                    <a:pt x="2260260" y="3425969"/>
                  </a:lnTo>
                  <a:lnTo>
                    <a:pt x="2216042" y="3438764"/>
                  </a:lnTo>
                  <a:lnTo>
                    <a:pt x="2171351" y="3450421"/>
                  </a:lnTo>
                  <a:lnTo>
                    <a:pt x="2126205" y="3460921"/>
                  </a:lnTo>
                  <a:lnTo>
                    <a:pt x="2080621" y="3470248"/>
                  </a:lnTo>
                  <a:lnTo>
                    <a:pt x="2034614" y="3478386"/>
                  </a:lnTo>
                  <a:lnTo>
                    <a:pt x="1988202" y="3485318"/>
                  </a:lnTo>
                  <a:lnTo>
                    <a:pt x="1941402" y="3491027"/>
                  </a:lnTo>
                  <a:lnTo>
                    <a:pt x="1894230" y="3495496"/>
                  </a:lnTo>
                  <a:lnTo>
                    <a:pt x="1846703" y="3498709"/>
                  </a:lnTo>
                  <a:lnTo>
                    <a:pt x="1798837" y="3500649"/>
                  </a:lnTo>
                  <a:lnTo>
                    <a:pt x="1750650" y="350129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3383165" y="719162"/>
              <a:ext cx="2166620" cy="2166620"/>
            </a:xfrm>
            <a:custGeom>
              <a:avLst/>
              <a:gdLst/>
              <a:ahLst/>
              <a:cxnLst/>
              <a:rect l="l" t="t" r="r" b="b"/>
              <a:pathLst>
                <a:path w="2166620" h="2166620">
                  <a:moveTo>
                    <a:pt x="2165997" y="1082992"/>
                  </a:moveTo>
                  <a:lnTo>
                    <a:pt x="2164829" y="1032446"/>
                  </a:lnTo>
                  <a:lnTo>
                    <a:pt x="2161311" y="982205"/>
                  </a:lnTo>
                  <a:lnTo>
                    <a:pt x="2155482" y="932370"/>
                  </a:lnTo>
                  <a:lnTo>
                    <a:pt x="2147379" y="882992"/>
                  </a:lnTo>
                  <a:lnTo>
                    <a:pt x="2137029" y="834148"/>
                  </a:lnTo>
                  <a:lnTo>
                    <a:pt x="2124468" y="785926"/>
                  </a:lnTo>
                  <a:lnTo>
                    <a:pt x="2109724" y="738403"/>
                  </a:lnTo>
                  <a:lnTo>
                    <a:pt x="2092820" y="691629"/>
                  </a:lnTo>
                  <a:lnTo>
                    <a:pt x="2073783" y="645693"/>
                  </a:lnTo>
                  <a:lnTo>
                    <a:pt x="2052662" y="600671"/>
                  </a:lnTo>
                  <a:lnTo>
                    <a:pt x="2029485" y="556628"/>
                  </a:lnTo>
                  <a:lnTo>
                    <a:pt x="2004275" y="513638"/>
                  </a:lnTo>
                  <a:lnTo>
                    <a:pt x="1977059" y="471792"/>
                  </a:lnTo>
                  <a:lnTo>
                    <a:pt x="1947875" y="431152"/>
                  </a:lnTo>
                  <a:lnTo>
                    <a:pt x="1916747" y="391782"/>
                  </a:lnTo>
                  <a:lnTo>
                    <a:pt x="1883714" y="353783"/>
                  </a:lnTo>
                  <a:lnTo>
                    <a:pt x="1848802" y="317195"/>
                  </a:lnTo>
                  <a:lnTo>
                    <a:pt x="1812213" y="282282"/>
                  </a:lnTo>
                  <a:lnTo>
                    <a:pt x="1774215" y="249250"/>
                  </a:lnTo>
                  <a:lnTo>
                    <a:pt x="1734845" y="218122"/>
                  </a:lnTo>
                  <a:lnTo>
                    <a:pt x="1694205" y="188937"/>
                  </a:lnTo>
                  <a:lnTo>
                    <a:pt x="1652358" y="161721"/>
                  </a:lnTo>
                  <a:lnTo>
                    <a:pt x="1609369" y="136512"/>
                  </a:lnTo>
                  <a:lnTo>
                    <a:pt x="1565338" y="113334"/>
                  </a:lnTo>
                  <a:lnTo>
                    <a:pt x="1520304" y="92214"/>
                  </a:lnTo>
                  <a:lnTo>
                    <a:pt x="1474368" y="73190"/>
                  </a:lnTo>
                  <a:lnTo>
                    <a:pt x="1427607" y="56286"/>
                  </a:lnTo>
                  <a:lnTo>
                    <a:pt x="1380070" y="41529"/>
                  </a:lnTo>
                  <a:lnTo>
                    <a:pt x="1331849" y="28968"/>
                  </a:lnTo>
                  <a:lnTo>
                    <a:pt x="1283004" y="18618"/>
                  </a:lnTo>
                  <a:lnTo>
                    <a:pt x="1233639" y="10515"/>
                  </a:lnTo>
                  <a:lnTo>
                    <a:pt x="1183792" y="4686"/>
                  </a:lnTo>
                  <a:lnTo>
                    <a:pt x="1131785" y="1054"/>
                  </a:lnTo>
                  <a:lnTo>
                    <a:pt x="1128229" y="1054"/>
                  </a:lnTo>
                  <a:lnTo>
                    <a:pt x="1083005" y="0"/>
                  </a:lnTo>
                  <a:lnTo>
                    <a:pt x="1034757" y="1054"/>
                  </a:lnTo>
                  <a:lnTo>
                    <a:pt x="987056" y="4191"/>
                  </a:lnTo>
                  <a:lnTo>
                    <a:pt x="939939" y="9359"/>
                  </a:lnTo>
                  <a:lnTo>
                    <a:pt x="893457" y="16522"/>
                  </a:lnTo>
                  <a:lnTo>
                    <a:pt x="847636" y="25641"/>
                  </a:lnTo>
                  <a:lnTo>
                    <a:pt x="802538" y="36664"/>
                  </a:lnTo>
                  <a:lnTo>
                    <a:pt x="758202" y="49542"/>
                  </a:lnTo>
                  <a:lnTo>
                    <a:pt x="714667" y="64236"/>
                  </a:lnTo>
                  <a:lnTo>
                    <a:pt x="671982" y="80708"/>
                  </a:lnTo>
                  <a:lnTo>
                    <a:pt x="630186" y="98907"/>
                  </a:lnTo>
                  <a:lnTo>
                    <a:pt x="589330" y="118795"/>
                  </a:lnTo>
                  <a:lnTo>
                    <a:pt x="549465" y="140322"/>
                  </a:lnTo>
                  <a:lnTo>
                    <a:pt x="510603" y="163449"/>
                  </a:lnTo>
                  <a:lnTo>
                    <a:pt x="472821" y="188125"/>
                  </a:lnTo>
                  <a:lnTo>
                    <a:pt x="436156" y="214312"/>
                  </a:lnTo>
                  <a:lnTo>
                    <a:pt x="400646" y="241960"/>
                  </a:lnTo>
                  <a:lnTo>
                    <a:pt x="366331" y="271030"/>
                  </a:lnTo>
                  <a:lnTo>
                    <a:pt x="333260" y="301472"/>
                  </a:lnTo>
                  <a:lnTo>
                    <a:pt x="301485" y="333248"/>
                  </a:lnTo>
                  <a:lnTo>
                    <a:pt x="271030" y="366318"/>
                  </a:lnTo>
                  <a:lnTo>
                    <a:pt x="241960" y="400634"/>
                  </a:lnTo>
                  <a:lnTo>
                    <a:pt x="214312" y="436143"/>
                  </a:lnTo>
                  <a:lnTo>
                    <a:pt x="188125" y="472821"/>
                  </a:lnTo>
                  <a:lnTo>
                    <a:pt x="163461" y="510603"/>
                  </a:lnTo>
                  <a:lnTo>
                    <a:pt x="140335" y="549452"/>
                  </a:lnTo>
                  <a:lnTo>
                    <a:pt x="118808" y="589330"/>
                  </a:lnTo>
                  <a:lnTo>
                    <a:pt x="98920" y="630186"/>
                  </a:lnTo>
                  <a:lnTo>
                    <a:pt x="80721" y="671982"/>
                  </a:lnTo>
                  <a:lnTo>
                    <a:pt x="64249" y="714667"/>
                  </a:lnTo>
                  <a:lnTo>
                    <a:pt x="49555" y="758202"/>
                  </a:lnTo>
                  <a:lnTo>
                    <a:pt x="36664" y="802538"/>
                  </a:lnTo>
                  <a:lnTo>
                    <a:pt x="25654" y="847636"/>
                  </a:lnTo>
                  <a:lnTo>
                    <a:pt x="16535" y="893445"/>
                  </a:lnTo>
                  <a:lnTo>
                    <a:pt x="9372" y="939939"/>
                  </a:lnTo>
                  <a:lnTo>
                    <a:pt x="4191" y="987056"/>
                  </a:lnTo>
                  <a:lnTo>
                    <a:pt x="1054" y="1034757"/>
                  </a:lnTo>
                  <a:lnTo>
                    <a:pt x="0" y="1082992"/>
                  </a:lnTo>
                  <a:lnTo>
                    <a:pt x="1054" y="1131239"/>
                  </a:lnTo>
                  <a:lnTo>
                    <a:pt x="4191" y="1178941"/>
                  </a:lnTo>
                  <a:lnTo>
                    <a:pt x="9372" y="1226058"/>
                  </a:lnTo>
                  <a:lnTo>
                    <a:pt x="16535" y="1272540"/>
                  </a:lnTo>
                  <a:lnTo>
                    <a:pt x="25654" y="1318361"/>
                  </a:lnTo>
                  <a:lnTo>
                    <a:pt x="36664" y="1363459"/>
                  </a:lnTo>
                  <a:lnTo>
                    <a:pt x="49555" y="1407795"/>
                  </a:lnTo>
                  <a:lnTo>
                    <a:pt x="64249" y="1451330"/>
                  </a:lnTo>
                  <a:lnTo>
                    <a:pt x="80721" y="1494015"/>
                  </a:lnTo>
                  <a:lnTo>
                    <a:pt x="98920" y="1535811"/>
                  </a:lnTo>
                  <a:lnTo>
                    <a:pt x="118808" y="1576666"/>
                  </a:lnTo>
                  <a:lnTo>
                    <a:pt x="140335" y="1616544"/>
                  </a:lnTo>
                  <a:lnTo>
                    <a:pt x="163461" y="1655394"/>
                  </a:lnTo>
                  <a:lnTo>
                    <a:pt x="188125" y="1693176"/>
                  </a:lnTo>
                  <a:lnTo>
                    <a:pt x="214312" y="1729841"/>
                  </a:lnTo>
                  <a:lnTo>
                    <a:pt x="241960" y="1765363"/>
                  </a:lnTo>
                  <a:lnTo>
                    <a:pt x="271030" y="1799666"/>
                  </a:lnTo>
                  <a:lnTo>
                    <a:pt x="301485" y="1832737"/>
                  </a:lnTo>
                  <a:lnTo>
                    <a:pt x="333260" y="1864512"/>
                  </a:lnTo>
                  <a:lnTo>
                    <a:pt x="366331" y="1894967"/>
                  </a:lnTo>
                  <a:lnTo>
                    <a:pt x="400646" y="1924037"/>
                  </a:lnTo>
                  <a:lnTo>
                    <a:pt x="436156" y="1951685"/>
                  </a:lnTo>
                  <a:lnTo>
                    <a:pt x="472821" y="1977872"/>
                  </a:lnTo>
                  <a:lnTo>
                    <a:pt x="510603" y="2002548"/>
                  </a:lnTo>
                  <a:lnTo>
                    <a:pt x="549465" y="2025662"/>
                  </a:lnTo>
                  <a:lnTo>
                    <a:pt x="589330" y="2047189"/>
                  </a:lnTo>
                  <a:lnTo>
                    <a:pt x="630186" y="2067077"/>
                  </a:lnTo>
                  <a:lnTo>
                    <a:pt x="671982" y="2085276"/>
                  </a:lnTo>
                  <a:lnTo>
                    <a:pt x="714667" y="2101748"/>
                  </a:lnTo>
                  <a:lnTo>
                    <a:pt x="758202" y="2116442"/>
                  </a:lnTo>
                  <a:lnTo>
                    <a:pt x="802538" y="2129332"/>
                  </a:lnTo>
                  <a:lnTo>
                    <a:pt x="847636" y="2140343"/>
                  </a:lnTo>
                  <a:lnTo>
                    <a:pt x="893457" y="2149462"/>
                  </a:lnTo>
                  <a:lnTo>
                    <a:pt x="939939" y="2156625"/>
                  </a:lnTo>
                  <a:lnTo>
                    <a:pt x="987056" y="2161806"/>
                  </a:lnTo>
                  <a:lnTo>
                    <a:pt x="1034757" y="2164943"/>
                  </a:lnTo>
                  <a:lnTo>
                    <a:pt x="1083005" y="2165997"/>
                  </a:lnTo>
                  <a:lnTo>
                    <a:pt x="1131239" y="2164943"/>
                  </a:lnTo>
                  <a:lnTo>
                    <a:pt x="1178941" y="2161806"/>
                  </a:lnTo>
                  <a:lnTo>
                    <a:pt x="1226058" y="2156625"/>
                  </a:lnTo>
                  <a:lnTo>
                    <a:pt x="1272552" y="2149462"/>
                  </a:lnTo>
                  <a:lnTo>
                    <a:pt x="1318361" y="2140343"/>
                  </a:lnTo>
                  <a:lnTo>
                    <a:pt x="1363459" y="2129332"/>
                  </a:lnTo>
                  <a:lnTo>
                    <a:pt x="1407807" y="2116442"/>
                  </a:lnTo>
                  <a:lnTo>
                    <a:pt x="1451330" y="2101748"/>
                  </a:lnTo>
                  <a:lnTo>
                    <a:pt x="1494028" y="2085276"/>
                  </a:lnTo>
                  <a:lnTo>
                    <a:pt x="1535811" y="2067077"/>
                  </a:lnTo>
                  <a:lnTo>
                    <a:pt x="1576666" y="2047189"/>
                  </a:lnTo>
                  <a:lnTo>
                    <a:pt x="1616544" y="2025662"/>
                  </a:lnTo>
                  <a:lnTo>
                    <a:pt x="1655394" y="2002548"/>
                  </a:lnTo>
                  <a:lnTo>
                    <a:pt x="1693176" y="1977872"/>
                  </a:lnTo>
                  <a:lnTo>
                    <a:pt x="1729854" y="1951685"/>
                  </a:lnTo>
                  <a:lnTo>
                    <a:pt x="1765363" y="1924037"/>
                  </a:lnTo>
                  <a:lnTo>
                    <a:pt x="1799678" y="1894967"/>
                  </a:lnTo>
                  <a:lnTo>
                    <a:pt x="1832749" y="1864512"/>
                  </a:lnTo>
                  <a:lnTo>
                    <a:pt x="1864525" y="1832737"/>
                  </a:lnTo>
                  <a:lnTo>
                    <a:pt x="1894967" y="1799666"/>
                  </a:lnTo>
                  <a:lnTo>
                    <a:pt x="1924037" y="1765363"/>
                  </a:lnTo>
                  <a:lnTo>
                    <a:pt x="1951697" y="1729841"/>
                  </a:lnTo>
                  <a:lnTo>
                    <a:pt x="1977872" y="1693176"/>
                  </a:lnTo>
                  <a:lnTo>
                    <a:pt x="2002548" y="1655394"/>
                  </a:lnTo>
                  <a:lnTo>
                    <a:pt x="2025675" y="1616544"/>
                  </a:lnTo>
                  <a:lnTo>
                    <a:pt x="2047201" y="1576666"/>
                  </a:lnTo>
                  <a:lnTo>
                    <a:pt x="2067090" y="1535811"/>
                  </a:lnTo>
                  <a:lnTo>
                    <a:pt x="2085289" y="1494015"/>
                  </a:lnTo>
                  <a:lnTo>
                    <a:pt x="2101761" y="1451330"/>
                  </a:lnTo>
                  <a:lnTo>
                    <a:pt x="2116455" y="1407795"/>
                  </a:lnTo>
                  <a:lnTo>
                    <a:pt x="2129332" y="1363459"/>
                  </a:lnTo>
                  <a:lnTo>
                    <a:pt x="2140356" y="1318361"/>
                  </a:lnTo>
                  <a:lnTo>
                    <a:pt x="2149475" y="1272540"/>
                  </a:lnTo>
                  <a:lnTo>
                    <a:pt x="2156637" y="1226058"/>
                  </a:lnTo>
                  <a:lnTo>
                    <a:pt x="2161806" y="1178941"/>
                  </a:lnTo>
                  <a:lnTo>
                    <a:pt x="2164943" y="1131239"/>
                  </a:lnTo>
                  <a:lnTo>
                    <a:pt x="2165997" y="108299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125430" y="2962885"/>
            <a:ext cx="1696720" cy="1065997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68910" marR="10160" indent="-144780">
              <a:lnSpc>
                <a:spcPts val="4060"/>
              </a:lnSpc>
              <a:spcBef>
                <a:spcPts val="350"/>
              </a:spcBef>
            </a:pPr>
            <a:r>
              <a:rPr sz="3400" spc="-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Revenue Impact</a:t>
            </a:r>
            <a:endParaRPr sz="340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72763" y="4994257"/>
            <a:ext cx="4333240" cy="4333240"/>
          </a:xfrm>
          <a:custGeom>
            <a:avLst/>
            <a:gdLst/>
            <a:ahLst/>
            <a:cxnLst/>
            <a:rect l="l" t="t" r="r" b="b"/>
            <a:pathLst>
              <a:path w="2166620" h="2166620">
                <a:moveTo>
                  <a:pt x="2166010" y="1082992"/>
                </a:moveTo>
                <a:lnTo>
                  <a:pt x="2164829" y="1032446"/>
                </a:lnTo>
                <a:lnTo>
                  <a:pt x="2161311" y="982205"/>
                </a:lnTo>
                <a:lnTo>
                  <a:pt x="2155482" y="932357"/>
                </a:lnTo>
                <a:lnTo>
                  <a:pt x="2147379" y="882992"/>
                </a:lnTo>
                <a:lnTo>
                  <a:pt x="2137029" y="834148"/>
                </a:lnTo>
                <a:lnTo>
                  <a:pt x="2124468" y="785926"/>
                </a:lnTo>
                <a:lnTo>
                  <a:pt x="2109724" y="738390"/>
                </a:lnTo>
                <a:lnTo>
                  <a:pt x="2092820" y="691629"/>
                </a:lnTo>
                <a:lnTo>
                  <a:pt x="2073795" y="645693"/>
                </a:lnTo>
                <a:lnTo>
                  <a:pt x="2052675" y="600659"/>
                </a:lnTo>
                <a:lnTo>
                  <a:pt x="2029485" y="556628"/>
                </a:lnTo>
                <a:lnTo>
                  <a:pt x="2004275" y="513638"/>
                </a:lnTo>
                <a:lnTo>
                  <a:pt x="1977059" y="471792"/>
                </a:lnTo>
                <a:lnTo>
                  <a:pt x="1947875" y="431152"/>
                </a:lnTo>
                <a:lnTo>
                  <a:pt x="1916747" y="391782"/>
                </a:lnTo>
                <a:lnTo>
                  <a:pt x="1883714" y="353783"/>
                </a:lnTo>
                <a:lnTo>
                  <a:pt x="1848802" y="317195"/>
                </a:lnTo>
                <a:lnTo>
                  <a:pt x="1812226" y="282282"/>
                </a:lnTo>
                <a:lnTo>
                  <a:pt x="1774215" y="249250"/>
                </a:lnTo>
                <a:lnTo>
                  <a:pt x="1734845" y="218122"/>
                </a:lnTo>
                <a:lnTo>
                  <a:pt x="1694205" y="188937"/>
                </a:lnTo>
                <a:lnTo>
                  <a:pt x="1652358" y="161721"/>
                </a:lnTo>
                <a:lnTo>
                  <a:pt x="1609369" y="136512"/>
                </a:lnTo>
                <a:lnTo>
                  <a:pt x="1565338" y="113334"/>
                </a:lnTo>
                <a:lnTo>
                  <a:pt x="1520304" y="92214"/>
                </a:lnTo>
                <a:lnTo>
                  <a:pt x="1474381" y="73177"/>
                </a:lnTo>
                <a:lnTo>
                  <a:pt x="1427607" y="56273"/>
                </a:lnTo>
                <a:lnTo>
                  <a:pt x="1380070" y="41529"/>
                </a:lnTo>
                <a:lnTo>
                  <a:pt x="1331849" y="28968"/>
                </a:lnTo>
                <a:lnTo>
                  <a:pt x="1283017" y="18618"/>
                </a:lnTo>
                <a:lnTo>
                  <a:pt x="1233639" y="10515"/>
                </a:lnTo>
                <a:lnTo>
                  <a:pt x="1183792" y="4686"/>
                </a:lnTo>
                <a:lnTo>
                  <a:pt x="1131785" y="1054"/>
                </a:lnTo>
                <a:lnTo>
                  <a:pt x="1128242" y="1054"/>
                </a:lnTo>
                <a:lnTo>
                  <a:pt x="1083005" y="0"/>
                </a:lnTo>
                <a:lnTo>
                  <a:pt x="1034770" y="1054"/>
                </a:lnTo>
                <a:lnTo>
                  <a:pt x="987069" y="4191"/>
                </a:lnTo>
                <a:lnTo>
                  <a:pt x="939952" y="9359"/>
                </a:lnTo>
                <a:lnTo>
                  <a:pt x="893457" y="16522"/>
                </a:lnTo>
                <a:lnTo>
                  <a:pt x="847648" y="25641"/>
                </a:lnTo>
                <a:lnTo>
                  <a:pt x="802551" y="36664"/>
                </a:lnTo>
                <a:lnTo>
                  <a:pt x="758202" y="49542"/>
                </a:lnTo>
                <a:lnTo>
                  <a:pt x="714667" y="64236"/>
                </a:lnTo>
                <a:lnTo>
                  <a:pt x="671982" y="80708"/>
                </a:lnTo>
                <a:lnTo>
                  <a:pt x="630199" y="98907"/>
                </a:lnTo>
                <a:lnTo>
                  <a:pt x="589343" y="118795"/>
                </a:lnTo>
                <a:lnTo>
                  <a:pt x="549465" y="140322"/>
                </a:lnTo>
                <a:lnTo>
                  <a:pt x="510603" y="163449"/>
                </a:lnTo>
                <a:lnTo>
                  <a:pt x="472821" y="188125"/>
                </a:lnTo>
                <a:lnTo>
                  <a:pt x="436156" y="214299"/>
                </a:lnTo>
                <a:lnTo>
                  <a:pt x="400646" y="241960"/>
                </a:lnTo>
                <a:lnTo>
                  <a:pt x="366331" y="271030"/>
                </a:lnTo>
                <a:lnTo>
                  <a:pt x="333260" y="301472"/>
                </a:lnTo>
                <a:lnTo>
                  <a:pt x="301485" y="333248"/>
                </a:lnTo>
                <a:lnTo>
                  <a:pt x="271030" y="366318"/>
                </a:lnTo>
                <a:lnTo>
                  <a:pt x="241960" y="400634"/>
                </a:lnTo>
                <a:lnTo>
                  <a:pt x="214312" y="436143"/>
                </a:lnTo>
                <a:lnTo>
                  <a:pt x="188137" y="472821"/>
                </a:lnTo>
                <a:lnTo>
                  <a:pt x="163461" y="510603"/>
                </a:lnTo>
                <a:lnTo>
                  <a:pt x="140335" y="549452"/>
                </a:lnTo>
                <a:lnTo>
                  <a:pt x="118808" y="589330"/>
                </a:lnTo>
                <a:lnTo>
                  <a:pt x="98920" y="630186"/>
                </a:lnTo>
                <a:lnTo>
                  <a:pt x="80721" y="671969"/>
                </a:lnTo>
                <a:lnTo>
                  <a:pt x="64249" y="714667"/>
                </a:lnTo>
                <a:lnTo>
                  <a:pt x="49555" y="758190"/>
                </a:lnTo>
                <a:lnTo>
                  <a:pt x="36677" y="802538"/>
                </a:lnTo>
                <a:lnTo>
                  <a:pt x="25654" y="847636"/>
                </a:lnTo>
                <a:lnTo>
                  <a:pt x="16535" y="893445"/>
                </a:lnTo>
                <a:lnTo>
                  <a:pt x="9372" y="939939"/>
                </a:lnTo>
                <a:lnTo>
                  <a:pt x="4191" y="987056"/>
                </a:lnTo>
                <a:lnTo>
                  <a:pt x="1066" y="1034757"/>
                </a:lnTo>
                <a:lnTo>
                  <a:pt x="0" y="1082992"/>
                </a:lnTo>
                <a:lnTo>
                  <a:pt x="1066" y="1131239"/>
                </a:lnTo>
                <a:lnTo>
                  <a:pt x="4191" y="1178941"/>
                </a:lnTo>
                <a:lnTo>
                  <a:pt x="9372" y="1226058"/>
                </a:lnTo>
                <a:lnTo>
                  <a:pt x="16535" y="1272540"/>
                </a:lnTo>
                <a:lnTo>
                  <a:pt x="25654" y="1318361"/>
                </a:lnTo>
                <a:lnTo>
                  <a:pt x="36677" y="1363459"/>
                </a:lnTo>
                <a:lnTo>
                  <a:pt x="49555" y="1407795"/>
                </a:lnTo>
                <a:lnTo>
                  <a:pt x="64249" y="1451330"/>
                </a:lnTo>
                <a:lnTo>
                  <a:pt x="80721" y="1494015"/>
                </a:lnTo>
                <a:lnTo>
                  <a:pt x="98920" y="1535811"/>
                </a:lnTo>
                <a:lnTo>
                  <a:pt x="118808" y="1576666"/>
                </a:lnTo>
                <a:lnTo>
                  <a:pt x="140335" y="1616544"/>
                </a:lnTo>
                <a:lnTo>
                  <a:pt x="163461" y="1655394"/>
                </a:lnTo>
                <a:lnTo>
                  <a:pt x="188137" y="1693176"/>
                </a:lnTo>
                <a:lnTo>
                  <a:pt x="214312" y="1729841"/>
                </a:lnTo>
                <a:lnTo>
                  <a:pt x="241960" y="1765350"/>
                </a:lnTo>
                <a:lnTo>
                  <a:pt x="271030" y="1799666"/>
                </a:lnTo>
                <a:lnTo>
                  <a:pt x="301485" y="1832737"/>
                </a:lnTo>
                <a:lnTo>
                  <a:pt x="333260" y="1864512"/>
                </a:lnTo>
                <a:lnTo>
                  <a:pt x="366331" y="1894967"/>
                </a:lnTo>
                <a:lnTo>
                  <a:pt x="400646" y="1924037"/>
                </a:lnTo>
                <a:lnTo>
                  <a:pt x="436156" y="1951685"/>
                </a:lnTo>
                <a:lnTo>
                  <a:pt x="472821" y="1977872"/>
                </a:lnTo>
                <a:lnTo>
                  <a:pt x="510603" y="2002548"/>
                </a:lnTo>
                <a:lnTo>
                  <a:pt x="549465" y="2025662"/>
                </a:lnTo>
                <a:lnTo>
                  <a:pt x="589343" y="2047189"/>
                </a:lnTo>
                <a:lnTo>
                  <a:pt x="630199" y="2067077"/>
                </a:lnTo>
                <a:lnTo>
                  <a:pt x="671982" y="2085276"/>
                </a:lnTo>
                <a:lnTo>
                  <a:pt x="714667" y="2101748"/>
                </a:lnTo>
                <a:lnTo>
                  <a:pt x="758202" y="2116442"/>
                </a:lnTo>
                <a:lnTo>
                  <a:pt x="802551" y="2129332"/>
                </a:lnTo>
                <a:lnTo>
                  <a:pt x="847648" y="2140343"/>
                </a:lnTo>
                <a:lnTo>
                  <a:pt x="893457" y="2149462"/>
                </a:lnTo>
                <a:lnTo>
                  <a:pt x="939952" y="2156625"/>
                </a:lnTo>
                <a:lnTo>
                  <a:pt x="987069" y="2161806"/>
                </a:lnTo>
                <a:lnTo>
                  <a:pt x="1034770" y="2164943"/>
                </a:lnTo>
                <a:lnTo>
                  <a:pt x="1083005" y="2165997"/>
                </a:lnTo>
                <a:lnTo>
                  <a:pt x="1131252" y="2164943"/>
                </a:lnTo>
                <a:lnTo>
                  <a:pt x="1178941" y="2161806"/>
                </a:lnTo>
                <a:lnTo>
                  <a:pt x="1226058" y="2156625"/>
                </a:lnTo>
                <a:lnTo>
                  <a:pt x="1272552" y="2149462"/>
                </a:lnTo>
                <a:lnTo>
                  <a:pt x="1318361" y="2140343"/>
                </a:lnTo>
                <a:lnTo>
                  <a:pt x="1363472" y="2129332"/>
                </a:lnTo>
                <a:lnTo>
                  <a:pt x="1407807" y="2116442"/>
                </a:lnTo>
                <a:lnTo>
                  <a:pt x="1451343" y="2101748"/>
                </a:lnTo>
                <a:lnTo>
                  <a:pt x="1494028" y="2085276"/>
                </a:lnTo>
                <a:lnTo>
                  <a:pt x="1535823" y="2067077"/>
                </a:lnTo>
                <a:lnTo>
                  <a:pt x="1576679" y="2047189"/>
                </a:lnTo>
                <a:lnTo>
                  <a:pt x="1616544" y="2025662"/>
                </a:lnTo>
                <a:lnTo>
                  <a:pt x="1655406" y="2002548"/>
                </a:lnTo>
                <a:lnTo>
                  <a:pt x="1693189" y="1977872"/>
                </a:lnTo>
                <a:lnTo>
                  <a:pt x="1729854" y="1951685"/>
                </a:lnTo>
                <a:lnTo>
                  <a:pt x="1765363" y="1924037"/>
                </a:lnTo>
                <a:lnTo>
                  <a:pt x="1799678" y="1894967"/>
                </a:lnTo>
                <a:lnTo>
                  <a:pt x="1832749" y="1864512"/>
                </a:lnTo>
                <a:lnTo>
                  <a:pt x="1864525" y="1832737"/>
                </a:lnTo>
                <a:lnTo>
                  <a:pt x="1894979" y="1799666"/>
                </a:lnTo>
                <a:lnTo>
                  <a:pt x="1924050" y="1765350"/>
                </a:lnTo>
                <a:lnTo>
                  <a:pt x="1951697" y="1729841"/>
                </a:lnTo>
                <a:lnTo>
                  <a:pt x="1977872" y="1693176"/>
                </a:lnTo>
                <a:lnTo>
                  <a:pt x="2002548" y="1655394"/>
                </a:lnTo>
                <a:lnTo>
                  <a:pt x="2025675" y="1616544"/>
                </a:lnTo>
                <a:lnTo>
                  <a:pt x="2047201" y="1576666"/>
                </a:lnTo>
                <a:lnTo>
                  <a:pt x="2067090" y="1535811"/>
                </a:lnTo>
                <a:lnTo>
                  <a:pt x="2085289" y="1494015"/>
                </a:lnTo>
                <a:lnTo>
                  <a:pt x="2101761" y="1451330"/>
                </a:lnTo>
                <a:lnTo>
                  <a:pt x="2116455" y="1407795"/>
                </a:lnTo>
                <a:lnTo>
                  <a:pt x="2129332" y="1363459"/>
                </a:lnTo>
                <a:lnTo>
                  <a:pt x="2140356" y="1318361"/>
                </a:lnTo>
                <a:lnTo>
                  <a:pt x="2149475" y="1272540"/>
                </a:lnTo>
                <a:lnTo>
                  <a:pt x="2156637" y="1226058"/>
                </a:lnTo>
                <a:lnTo>
                  <a:pt x="2161819" y="1178941"/>
                </a:lnTo>
                <a:lnTo>
                  <a:pt x="2164956" y="1131239"/>
                </a:lnTo>
                <a:lnTo>
                  <a:pt x="2166010" y="108299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912212" y="6424934"/>
            <a:ext cx="2570480" cy="1065997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5400" marR="10160" indent="267970">
              <a:lnSpc>
                <a:spcPts val="4060"/>
              </a:lnSpc>
              <a:spcBef>
                <a:spcPts val="350"/>
              </a:spcBef>
            </a:pPr>
            <a:r>
              <a:rPr sz="3400" spc="-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Marketing Optimization</a:t>
            </a:r>
            <a:endParaRPr sz="340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78713" y="5227206"/>
            <a:ext cx="4333240" cy="4333240"/>
          </a:xfrm>
          <a:custGeom>
            <a:avLst/>
            <a:gdLst/>
            <a:ahLst/>
            <a:cxnLst/>
            <a:rect l="l" t="t" r="r" b="b"/>
            <a:pathLst>
              <a:path w="2166620" h="2166620">
                <a:moveTo>
                  <a:pt x="2166010" y="1082992"/>
                </a:moveTo>
                <a:lnTo>
                  <a:pt x="2164829" y="1032446"/>
                </a:lnTo>
                <a:lnTo>
                  <a:pt x="2161311" y="982205"/>
                </a:lnTo>
                <a:lnTo>
                  <a:pt x="2155482" y="932357"/>
                </a:lnTo>
                <a:lnTo>
                  <a:pt x="2147379" y="882992"/>
                </a:lnTo>
                <a:lnTo>
                  <a:pt x="2137029" y="834148"/>
                </a:lnTo>
                <a:lnTo>
                  <a:pt x="2124468" y="785926"/>
                </a:lnTo>
                <a:lnTo>
                  <a:pt x="2109724" y="738390"/>
                </a:lnTo>
                <a:lnTo>
                  <a:pt x="2092820" y="691629"/>
                </a:lnTo>
                <a:lnTo>
                  <a:pt x="2073783" y="645693"/>
                </a:lnTo>
                <a:lnTo>
                  <a:pt x="2052675" y="600659"/>
                </a:lnTo>
                <a:lnTo>
                  <a:pt x="2029485" y="556628"/>
                </a:lnTo>
                <a:lnTo>
                  <a:pt x="2004275" y="513638"/>
                </a:lnTo>
                <a:lnTo>
                  <a:pt x="1977059" y="471792"/>
                </a:lnTo>
                <a:lnTo>
                  <a:pt x="1947875" y="431152"/>
                </a:lnTo>
                <a:lnTo>
                  <a:pt x="1916747" y="391782"/>
                </a:lnTo>
                <a:lnTo>
                  <a:pt x="1883714" y="353783"/>
                </a:lnTo>
                <a:lnTo>
                  <a:pt x="1848802" y="317195"/>
                </a:lnTo>
                <a:lnTo>
                  <a:pt x="1812226" y="282282"/>
                </a:lnTo>
                <a:lnTo>
                  <a:pt x="1774215" y="249250"/>
                </a:lnTo>
                <a:lnTo>
                  <a:pt x="1734845" y="218122"/>
                </a:lnTo>
                <a:lnTo>
                  <a:pt x="1694205" y="188937"/>
                </a:lnTo>
                <a:lnTo>
                  <a:pt x="1652358" y="161721"/>
                </a:lnTo>
                <a:lnTo>
                  <a:pt x="1609369" y="136512"/>
                </a:lnTo>
                <a:lnTo>
                  <a:pt x="1565338" y="113334"/>
                </a:lnTo>
                <a:lnTo>
                  <a:pt x="1520304" y="92214"/>
                </a:lnTo>
                <a:lnTo>
                  <a:pt x="1474368" y="73177"/>
                </a:lnTo>
                <a:lnTo>
                  <a:pt x="1427607" y="56273"/>
                </a:lnTo>
                <a:lnTo>
                  <a:pt x="1380070" y="41529"/>
                </a:lnTo>
                <a:lnTo>
                  <a:pt x="1331849" y="28968"/>
                </a:lnTo>
                <a:lnTo>
                  <a:pt x="1283017" y="18618"/>
                </a:lnTo>
                <a:lnTo>
                  <a:pt x="1233639" y="10515"/>
                </a:lnTo>
                <a:lnTo>
                  <a:pt x="1183792" y="4686"/>
                </a:lnTo>
                <a:lnTo>
                  <a:pt x="1131785" y="1054"/>
                </a:lnTo>
                <a:lnTo>
                  <a:pt x="1128242" y="1054"/>
                </a:lnTo>
                <a:lnTo>
                  <a:pt x="1083005" y="0"/>
                </a:lnTo>
                <a:lnTo>
                  <a:pt x="1034757" y="1054"/>
                </a:lnTo>
                <a:lnTo>
                  <a:pt x="987056" y="4191"/>
                </a:lnTo>
                <a:lnTo>
                  <a:pt x="939952" y="9359"/>
                </a:lnTo>
                <a:lnTo>
                  <a:pt x="893457" y="16522"/>
                </a:lnTo>
                <a:lnTo>
                  <a:pt x="847648" y="25641"/>
                </a:lnTo>
                <a:lnTo>
                  <a:pt x="802538" y="36664"/>
                </a:lnTo>
                <a:lnTo>
                  <a:pt x="758202" y="49542"/>
                </a:lnTo>
                <a:lnTo>
                  <a:pt x="714667" y="64236"/>
                </a:lnTo>
                <a:lnTo>
                  <a:pt x="671982" y="80708"/>
                </a:lnTo>
                <a:lnTo>
                  <a:pt x="630186" y="98907"/>
                </a:lnTo>
                <a:lnTo>
                  <a:pt x="589330" y="118795"/>
                </a:lnTo>
                <a:lnTo>
                  <a:pt x="549465" y="140322"/>
                </a:lnTo>
                <a:lnTo>
                  <a:pt x="510603" y="163449"/>
                </a:lnTo>
                <a:lnTo>
                  <a:pt x="472821" y="188125"/>
                </a:lnTo>
                <a:lnTo>
                  <a:pt x="436156" y="214312"/>
                </a:lnTo>
                <a:lnTo>
                  <a:pt x="400646" y="241960"/>
                </a:lnTo>
                <a:lnTo>
                  <a:pt x="366331" y="271030"/>
                </a:lnTo>
                <a:lnTo>
                  <a:pt x="333260" y="301472"/>
                </a:lnTo>
                <a:lnTo>
                  <a:pt x="301485" y="333248"/>
                </a:lnTo>
                <a:lnTo>
                  <a:pt x="271030" y="366318"/>
                </a:lnTo>
                <a:lnTo>
                  <a:pt x="241960" y="400634"/>
                </a:lnTo>
                <a:lnTo>
                  <a:pt x="214312" y="436143"/>
                </a:lnTo>
                <a:lnTo>
                  <a:pt x="188137" y="472821"/>
                </a:lnTo>
                <a:lnTo>
                  <a:pt x="163461" y="510603"/>
                </a:lnTo>
                <a:lnTo>
                  <a:pt x="140335" y="549452"/>
                </a:lnTo>
                <a:lnTo>
                  <a:pt x="118808" y="589330"/>
                </a:lnTo>
                <a:lnTo>
                  <a:pt x="98920" y="630186"/>
                </a:lnTo>
                <a:lnTo>
                  <a:pt x="80721" y="671969"/>
                </a:lnTo>
                <a:lnTo>
                  <a:pt x="64249" y="714667"/>
                </a:lnTo>
                <a:lnTo>
                  <a:pt x="49555" y="758190"/>
                </a:lnTo>
                <a:lnTo>
                  <a:pt x="36677" y="802538"/>
                </a:lnTo>
                <a:lnTo>
                  <a:pt x="25654" y="847636"/>
                </a:lnTo>
                <a:lnTo>
                  <a:pt x="16535" y="893445"/>
                </a:lnTo>
                <a:lnTo>
                  <a:pt x="9372" y="939939"/>
                </a:lnTo>
                <a:lnTo>
                  <a:pt x="4191" y="987056"/>
                </a:lnTo>
                <a:lnTo>
                  <a:pt x="1054" y="1034757"/>
                </a:lnTo>
                <a:lnTo>
                  <a:pt x="0" y="1082992"/>
                </a:lnTo>
                <a:lnTo>
                  <a:pt x="1054" y="1131239"/>
                </a:lnTo>
                <a:lnTo>
                  <a:pt x="4191" y="1178941"/>
                </a:lnTo>
                <a:lnTo>
                  <a:pt x="9372" y="1226058"/>
                </a:lnTo>
                <a:lnTo>
                  <a:pt x="16535" y="1272540"/>
                </a:lnTo>
                <a:lnTo>
                  <a:pt x="25654" y="1318361"/>
                </a:lnTo>
                <a:lnTo>
                  <a:pt x="36677" y="1363459"/>
                </a:lnTo>
                <a:lnTo>
                  <a:pt x="49555" y="1407795"/>
                </a:lnTo>
                <a:lnTo>
                  <a:pt x="64249" y="1451330"/>
                </a:lnTo>
                <a:lnTo>
                  <a:pt x="80721" y="1494015"/>
                </a:lnTo>
                <a:lnTo>
                  <a:pt x="98920" y="1535811"/>
                </a:lnTo>
                <a:lnTo>
                  <a:pt x="118808" y="1576666"/>
                </a:lnTo>
                <a:lnTo>
                  <a:pt x="140335" y="1616544"/>
                </a:lnTo>
                <a:lnTo>
                  <a:pt x="163461" y="1655394"/>
                </a:lnTo>
                <a:lnTo>
                  <a:pt x="188137" y="1693176"/>
                </a:lnTo>
                <a:lnTo>
                  <a:pt x="214312" y="1729841"/>
                </a:lnTo>
                <a:lnTo>
                  <a:pt x="241960" y="1765350"/>
                </a:lnTo>
                <a:lnTo>
                  <a:pt x="271030" y="1799666"/>
                </a:lnTo>
                <a:lnTo>
                  <a:pt x="301485" y="1832737"/>
                </a:lnTo>
                <a:lnTo>
                  <a:pt x="333260" y="1864512"/>
                </a:lnTo>
                <a:lnTo>
                  <a:pt x="366331" y="1894967"/>
                </a:lnTo>
                <a:lnTo>
                  <a:pt x="400646" y="1924037"/>
                </a:lnTo>
                <a:lnTo>
                  <a:pt x="436156" y="1951685"/>
                </a:lnTo>
                <a:lnTo>
                  <a:pt x="472821" y="1977872"/>
                </a:lnTo>
                <a:lnTo>
                  <a:pt x="510603" y="2002548"/>
                </a:lnTo>
                <a:lnTo>
                  <a:pt x="549465" y="2025662"/>
                </a:lnTo>
                <a:lnTo>
                  <a:pt x="589330" y="2047189"/>
                </a:lnTo>
                <a:lnTo>
                  <a:pt x="630186" y="2067077"/>
                </a:lnTo>
                <a:lnTo>
                  <a:pt x="671982" y="2085276"/>
                </a:lnTo>
                <a:lnTo>
                  <a:pt x="714667" y="2101748"/>
                </a:lnTo>
                <a:lnTo>
                  <a:pt x="758202" y="2116442"/>
                </a:lnTo>
                <a:lnTo>
                  <a:pt x="802538" y="2129332"/>
                </a:lnTo>
                <a:lnTo>
                  <a:pt x="847648" y="2140343"/>
                </a:lnTo>
                <a:lnTo>
                  <a:pt x="893457" y="2149462"/>
                </a:lnTo>
                <a:lnTo>
                  <a:pt x="939952" y="2156625"/>
                </a:lnTo>
                <a:lnTo>
                  <a:pt x="987056" y="2161806"/>
                </a:lnTo>
                <a:lnTo>
                  <a:pt x="1034757" y="2164943"/>
                </a:lnTo>
                <a:lnTo>
                  <a:pt x="1083005" y="2165997"/>
                </a:lnTo>
                <a:lnTo>
                  <a:pt x="1131239" y="2164943"/>
                </a:lnTo>
                <a:lnTo>
                  <a:pt x="1178941" y="2161806"/>
                </a:lnTo>
                <a:lnTo>
                  <a:pt x="1226058" y="2156625"/>
                </a:lnTo>
                <a:lnTo>
                  <a:pt x="1272552" y="2149462"/>
                </a:lnTo>
                <a:lnTo>
                  <a:pt x="1318361" y="2140343"/>
                </a:lnTo>
                <a:lnTo>
                  <a:pt x="1363459" y="2129332"/>
                </a:lnTo>
                <a:lnTo>
                  <a:pt x="1407807" y="2116442"/>
                </a:lnTo>
                <a:lnTo>
                  <a:pt x="1451343" y="2101748"/>
                </a:lnTo>
                <a:lnTo>
                  <a:pt x="1494028" y="2085276"/>
                </a:lnTo>
                <a:lnTo>
                  <a:pt x="1535811" y="2067077"/>
                </a:lnTo>
                <a:lnTo>
                  <a:pt x="1576666" y="2047189"/>
                </a:lnTo>
                <a:lnTo>
                  <a:pt x="1616544" y="2025662"/>
                </a:lnTo>
                <a:lnTo>
                  <a:pt x="1655394" y="2002548"/>
                </a:lnTo>
                <a:lnTo>
                  <a:pt x="1693189" y="1977872"/>
                </a:lnTo>
                <a:lnTo>
                  <a:pt x="1729854" y="1951685"/>
                </a:lnTo>
                <a:lnTo>
                  <a:pt x="1765363" y="1924037"/>
                </a:lnTo>
                <a:lnTo>
                  <a:pt x="1799678" y="1894967"/>
                </a:lnTo>
                <a:lnTo>
                  <a:pt x="1832749" y="1864512"/>
                </a:lnTo>
                <a:lnTo>
                  <a:pt x="1864525" y="1832737"/>
                </a:lnTo>
                <a:lnTo>
                  <a:pt x="1894979" y="1799666"/>
                </a:lnTo>
                <a:lnTo>
                  <a:pt x="1924050" y="1765350"/>
                </a:lnTo>
                <a:lnTo>
                  <a:pt x="1951697" y="1729841"/>
                </a:lnTo>
                <a:lnTo>
                  <a:pt x="1977872" y="1693176"/>
                </a:lnTo>
                <a:lnTo>
                  <a:pt x="2002548" y="1655394"/>
                </a:lnTo>
                <a:lnTo>
                  <a:pt x="2025675" y="1616544"/>
                </a:lnTo>
                <a:lnTo>
                  <a:pt x="2047201" y="1576666"/>
                </a:lnTo>
                <a:lnTo>
                  <a:pt x="2067090" y="1535811"/>
                </a:lnTo>
                <a:lnTo>
                  <a:pt x="2085289" y="1494015"/>
                </a:lnTo>
                <a:lnTo>
                  <a:pt x="2101761" y="1451330"/>
                </a:lnTo>
                <a:lnTo>
                  <a:pt x="2116455" y="1407795"/>
                </a:lnTo>
                <a:lnTo>
                  <a:pt x="2129332" y="1363459"/>
                </a:lnTo>
                <a:lnTo>
                  <a:pt x="2140356" y="1318361"/>
                </a:lnTo>
                <a:lnTo>
                  <a:pt x="2149475" y="1272540"/>
                </a:lnTo>
                <a:lnTo>
                  <a:pt x="2156637" y="1226058"/>
                </a:lnTo>
                <a:lnTo>
                  <a:pt x="2161819" y="1178941"/>
                </a:lnTo>
                <a:lnTo>
                  <a:pt x="2164943" y="1131239"/>
                </a:lnTo>
                <a:lnTo>
                  <a:pt x="2166010" y="1082992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660756" y="6424934"/>
            <a:ext cx="2176780" cy="1065997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5400" marR="10160" indent="133350">
              <a:lnSpc>
                <a:spcPts val="4060"/>
              </a:lnSpc>
              <a:spcBef>
                <a:spcPts val="350"/>
              </a:spcBef>
            </a:pPr>
            <a:r>
              <a:rPr sz="3400" spc="-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Customer Experience</a:t>
            </a:r>
            <a:endParaRPr sz="3400" dirty="0">
              <a:latin typeface="Georgia" panose="02040502050405020303"/>
              <a:cs typeface="Georgia" panose="02040502050405020303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712159" y="4502081"/>
            <a:ext cx="2452370" cy="2452370"/>
            <a:chOff x="3856079" y="2251040"/>
            <a:chExt cx="1226185" cy="1226185"/>
          </a:xfrm>
        </p:grpSpPr>
        <p:sp>
          <p:nvSpPr>
            <p:cNvPr id="15" name="object 15"/>
            <p:cNvSpPr/>
            <p:nvPr/>
          </p:nvSpPr>
          <p:spPr>
            <a:xfrm>
              <a:off x="3856079" y="2251040"/>
              <a:ext cx="1226185" cy="1226185"/>
            </a:xfrm>
            <a:custGeom>
              <a:avLst/>
              <a:gdLst/>
              <a:ahLst/>
              <a:cxnLst/>
              <a:rect l="l" t="t" r="r" b="b"/>
              <a:pathLst>
                <a:path w="1226185" h="1226185">
                  <a:moveTo>
                    <a:pt x="612899" y="1225799"/>
                  </a:moveTo>
                  <a:lnTo>
                    <a:pt x="565002" y="1223955"/>
                  </a:lnTo>
                  <a:lnTo>
                    <a:pt x="518112" y="1218514"/>
                  </a:lnTo>
                  <a:lnTo>
                    <a:pt x="472367" y="1209612"/>
                  </a:lnTo>
                  <a:lnTo>
                    <a:pt x="427903" y="1197386"/>
                  </a:lnTo>
                  <a:lnTo>
                    <a:pt x="384856" y="1181971"/>
                  </a:lnTo>
                  <a:lnTo>
                    <a:pt x="343362" y="1163504"/>
                  </a:lnTo>
                  <a:lnTo>
                    <a:pt x="303557" y="1142121"/>
                  </a:lnTo>
                  <a:lnTo>
                    <a:pt x="265578" y="1117958"/>
                  </a:lnTo>
                  <a:lnTo>
                    <a:pt x="229562" y="1091152"/>
                  </a:lnTo>
                  <a:lnTo>
                    <a:pt x="195644" y="1061839"/>
                  </a:lnTo>
                  <a:lnTo>
                    <a:pt x="163960" y="1030155"/>
                  </a:lnTo>
                  <a:lnTo>
                    <a:pt x="134647" y="996237"/>
                  </a:lnTo>
                  <a:lnTo>
                    <a:pt x="107841" y="960221"/>
                  </a:lnTo>
                  <a:lnTo>
                    <a:pt x="83678" y="922242"/>
                  </a:lnTo>
                  <a:lnTo>
                    <a:pt x="62295" y="882437"/>
                  </a:lnTo>
                  <a:lnTo>
                    <a:pt x="43828" y="840943"/>
                  </a:lnTo>
                  <a:lnTo>
                    <a:pt x="28413" y="797896"/>
                  </a:lnTo>
                  <a:lnTo>
                    <a:pt x="16187" y="753432"/>
                  </a:lnTo>
                  <a:lnTo>
                    <a:pt x="7285" y="707687"/>
                  </a:lnTo>
                  <a:lnTo>
                    <a:pt x="1843" y="660797"/>
                  </a:lnTo>
                  <a:lnTo>
                    <a:pt x="0" y="612899"/>
                  </a:lnTo>
                  <a:lnTo>
                    <a:pt x="1843" y="565002"/>
                  </a:lnTo>
                  <a:lnTo>
                    <a:pt x="7285" y="518112"/>
                  </a:lnTo>
                  <a:lnTo>
                    <a:pt x="16187" y="472367"/>
                  </a:lnTo>
                  <a:lnTo>
                    <a:pt x="28413" y="427903"/>
                  </a:lnTo>
                  <a:lnTo>
                    <a:pt x="43828" y="384856"/>
                  </a:lnTo>
                  <a:lnTo>
                    <a:pt x="62295" y="343362"/>
                  </a:lnTo>
                  <a:lnTo>
                    <a:pt x="83678" y="303557"/>
                  </a:lnTo>
                  <a:lnTo>
                    <a:pt x="107841" y="265578"/>
                  </a:lnTo>
                  <a:lnTo>
                    <a:pt x="134647" y="229562"/>
                  </a:lnTo>
                  <a:lnTo>
                    <a:pt x="163960" y="195643"/>
                  </a:lnTo>
                  <a:lnTo>
                    <a:pt x="195644" y="163960"/>
                  </a:lnTo>
                  <a:lnTo>
                    <a:pt x="229562" y="134647"/>
                  </a:lnTo>
                  <a:lnTo>
                    <a:pt x="265578" y="107841"/>
                  </a:lnTo>
                  <a:lnTo>
                    <a:pt x="303557" y="83678"/>
                  </a:lnTo>
                  <a:lnTo>
                    <a:pt x="343362" y="62295"/>
                  </a:lnTo>
                  <a:lnTo>
                    <a:pt x="384856" y="43828"/>
                  </a:lnTo>
                  <a:lnTo>
                    <a:pt x="427903" y="28413"/>
                  </a:lnTo>
                  <a:lnTo>
                    <a:pt x="472367" y="16187"/>
                  </a:lnTo>
                  <a:lnTo>
                    <a:pt x="518112" y="7285"/>
                  </a:lnTo>
                  <a:lnTo>
                    <a:pt x="565002" y="1843"/>
                  </a:lnTo>
                  <a:lnTo>
                    <a:pt x="612899" y="0"/>
                  </a:lnTo>
                  <a:lnTo>
                    <a:pt x="659437" y="1843"/>
                  </a:lnTo>
                  <a:lnTo>
                    <a:pt x="660768" y="1843"/>
                  </a:lnTo>
                  <a:lnTo>
                    <a:pt x="709357" y="7635"/>
                  </a:lnTo>
                  <a:lnTo>
                    <a:pt x="756472" y="17051"/>
                  </a:lnTo>
                  <a:lnTo>
                    <a:pt x="802571" y="30086"/>
                  </a:lnTo>
                  <a:lnTo>
                    <a:pt x="847446" y="46654"/>
                  </a:lnTo>
                  <a:lnTo>
                    <a:pt x="890894" y="66670"/>
                  </a:lnTo>
                  <a:lnTo>
                    <a:pt x="932707" y="90050"/>
                  </a:lnTo>
                  <a:lnTo>
                    <a:pt x="972681" y="116707"/>
                  </a:lnTo>
                  <a:lnTo>
                    <a:pt x="1010609" y="146557"/>
                  </a:lnTo>
                  <a:lnTo>
                    <a:pt x="1046285" y="179514"/>
                  </a:lnTo>
                  <a:lnTo>
                    <a:pt x="1079242" y="215190"/>
                  </a:lnTo>
                  <a:lnTo>
                    <a:pt x="1109092" y="253118"/>
                  </a:lnTo>
                  <a:lnTo>
                    <a:pt x="1135749" y="293092"/>
                  </a:lnTo>
                  <a:lnTo>
                    <a:pt x="1159129" y="334905"/>
                  </a:lnTo>
                  <a:lnTo>
                    <a:pt x="1179145" y="378353"/>
                  </a:lnTo>
                  <a:lnTo>
                    <a:pt x="1195714" y="423229"/>
                  </a:lnTo>
                  <a:lnTo>
                    <a:pt x="1208748" y="469327"/>
                  </a:lnTo>
                  <a:lnTo>
                    <a:pt x="1218164" y="516442"/>
                  </a:lnTo>
                  <a:lnTo>
                    <a:pt x="1223877" y="564368"/>
                  </a:lnTo>
                  <a:lnTo>
                    <a:pt x="1225799" y="612899"/>
                  </a:lnTo>
                  <a:lnTo>
                    <a:pt x="1223956" y="660797"/>
                  </a:lnTo>
                  <a:lnTo>
                    <a:pt x="1218514" y="707687"/>
                  </a:lnTo>
                  <a:lnTo>
                    <a:pt x="1209612" y="753432"/>
                  </a:lnTo>
                  <a:lnTo>
                    <a:pt x="1197386" y="797896"/>
                  </a:lnTo>
                  <a:lnTo>
                    <a:pt x="1181971" y="840943"/>
                  </a:lnTo>
                  <a:lnTo>
                    <a:pt x="1163504" y="882437"/>
                  </a:lnTo>
                  <a:lnTo>
                    <a:pt x="1142121" y="922242"/>
                  </a:lnTo>
                  <a:lnTo>
                    <a:pt x="1117958" y="960221"/>
                  </a:lnTo>
                  <a:lnTo>
                    <a:pt x="1091152" y="996237"/>
                  </a:lnTo>
                  <a:lnTo>
                    <a:pt x="1061839" y="1030155"/>
                  </a:lnTo>
                  <a:lnTo>
                    <a:pt x="1030156" y="1061839"/>
                  </a:lnTo>
                  <a:lnTo>
                    <a:pt x="996237" y="1091152"/>
                  </a:lnTo>
                  <a:lnTo>
                    <a:pt x="960221" y="1117958"/>
                  </a:lnTo>
                  <a:lnTo>
                    <a:pt x="922242" y="1142121"/>
                  </a:lnTo>
                  <a:lnTo>
                    <a:pt x="882438" y="1163504"/>
                  </a:lnTo>
                  <a:lnTo>
                    <a:pt x="840944" y="1181971"/>
                  </a:lnTo>
                  <a:lnTo>
                    <a:pt x="797896" y="1197386"/>
                  </a:lnTo>
                  <a:lnTo>
                    <a:pt x="753432" y="1209612"/>
                  </a:lnTo>
                  <a:lnTo>
                    <a:pt x="707687" y="1218514"/>
                  </a:lnTo>
                  <a:lnTo>
                    <a:pt x="660797" y="1223955"/>
                  </a:lnTo>
                  <a:lnTo>
                    <a:pt x="612899" y="1225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86502" y="2288654"/>
              <a:ext cx="1019176" cy="100664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645984" y="1692843"/>
            <a:ext cx="5114290" cy="2094228"/>
          </a:xfrm>
          <a:prstGeom prst="rect">
            <a:avLst/>
          </a:prstGeom>
          <a:solidFill>
            <a:schemeClr val="tx2">
              <a:lumMod val="75000"/>
            </a:schemeClr>
          </a:solidFill>
          <a:ln w="9524">
            <a:solidFill>
              <a:srgbClr val="FFFFFF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37160" marR="127000" indent="2540" algn="ctr">
              <a:lnSpc>
                <a:spcPts val="332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Each</a:t>
            </a:r>
            <a:r>
              <a:rPr sz="2400" b="1" spc="-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abandoned</a:t>
            </a:r>
            <a:r>
              <a:rPr sz="2400" b="1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cart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represents</a:t>
            </a:r>
            <a:r>
              <a:rPr sz="2400" b="1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</a:t>
            </a:r>
            <a:r>
              <a:rPr sz="2400" b="1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potential</a:t>
            </a:r>
            <a:r>
              <a:rPr sz="2400" b="1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sale</a:t>
            </a:r>
            <a:r>
              <a:rPr sz="2400" b="1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that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slips</a:t>
            </a:r>
            <a:r>
              <a:rPr sz="2400" b="1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through</a:t>
            </a:r>
            <a:r>
              <a:rPr sz="2400" b="1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</a:t>
            </a:r>
            <a:r>
              <a:rPr sz="2400" b="1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company's fingers,</a:t>
            </a:r>
            <a:r>
              <a:rPr sz="2400" b="1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impacting</a:t>
            </a:r>
            <a:r>
              <a:rPr sz="2400" b="1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revenue</a:t>
            </a:r>
            <a:r>
              <a:rPr sz="2400" b="1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in</a:t>
            </a:r>
            <a:r>
              <a:rPr sz="2400" b="1" spc="10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</a:t>
            </a:r>
            <a:r>
              <a:rPr sz="2400" b="1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substantial</a:t>
            </a:r>
            <a:r>
              <a:rPr sz="2400" b="1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way.</a:t>
            </a:r>
            <a:endParaRPr sz="240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508263" y="6169349"/>
            <a:ext cx="4779737" cy="3363806"/>
          </a:xfrm>
          <a:prstGeom prst="rect">
            <a:avLst/>
          </a:prstGeom>
          <a:solidFill>
            <a:schemeClr val="tx2">
              <a:lumMod val="75000"/>
            </a:schemeClr>
          </a:solidFill>
          <a:ln w="9524">
            <a:solidFill>
              <a:srgbClr val="FFFFFF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65100" marR="156210" indent="1270" algn="ctr">
              <a:lnSpc>
                <a:spcPts val="332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Addressing</a:t>
            </a:r>
            <a:r>
              <a:rPr sz="2400" b="1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cart</a:t>
            </a:r>
            <a:r>
              <a:rPr sz="2400" b="1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abandonment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requires</a:t>
            </a:r>
            <a:r>
              <a:rPr sz="2400" b="1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</a:t>
            </a:r>
            <a:r>
              <a:rPr sz="2400" b="1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nuanced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understanding</a:t>
            </a:r>
            <a:r>
              <a:rPr sz="2400" b="1" spc="-9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of</a:t>
            </a:r>
            <a:r>
              <a:rPr sz="2400" b="1" spc="-9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user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behavior,</a:t>
            </a:r>
            <a:r>
              <a:rPr sz="2400" b="1" spc="-9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enabling</a:t>
            </a:r>
            <a:r>
              <a:rPr sz="2400" b="1" spc="-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targeted marketing</a:t>
            </a:r>
            <a:r>
              <a:rPr sz="2400" b="1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strategies</a:t>
            </a:r>
            <a:r>
              <a:rPr sz="2400" b="1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to</a:t>
            </a:r>
            <a:r>
              <a:rPr sz="2400" b="1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reduce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abandonment</a:t>
            </a:r>
            <a:r>
              <a:rPr sz="2400" b="1" spc="-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rates</a:t>
            </a:r>
            <a:r>
              <a:rPr sz="2400" b="1" spc="-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and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increase</a:t>
            </a:r>
            <a:r>
              <a:rPr sz="2400" b="1" spc="-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conversions.</a:t>
            </a:r>
            <a:endParaRPr sz="240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2401" y="5617901"/>
            <a:ext cx="4657090" cy="3786999"/>
          </a:xfrm>
          <a:prstGeom prst="rect">
            <a:avLst/>
          </a:prstGeom>
          <a:solidFill>
            <a:schemeClr val="tx2">
              <a:lumMod val="75000"/>
            </a:schemeClr>
          </a:solidFill>
          <a:ln w="9524">
            <a:solidFill>
              <a:srgbClr val="FFFFFF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373380" marR="361950" algn="ctr">
              <a:lnSpc>
                <a:spcPts val="332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High</a:t>
            </a:r>
            <a:r>
              <a:rPr sz="2400" b="1" spc="-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abandonment</a:t>
            </a:r>
            <a:r>
              <a:rPr sz="2400" b="1" spc="-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rates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may</a:t>
            </a:r>
            <a:r>
              <a:rPr sz="2400" b="1" spc="-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indicate</a:t>
            </a:r>
            <a:r>
              <a:rPr sz="2400" b="1" spc="-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underlying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issues</a:t>
            </a:r>
            <a:r>
              <a:rPr sz="2400" b="1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with</a:t>
            </a:r>
            <a:r>
              <a:rPr sz="2400" b="1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</a:t>
            </a:r>
            <a:r>
              <a:rPr sz="2400" b="1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shopping experience,</a:t>
            </a:r>
            <a:r>
              <a:rPr sz="2400" b="1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from </a:t>
            </a:r>
            <a:r>
              <a:rPr sz="2400" b="1" spc="-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cumbersome</a:t>
            </a:r>
            <a:r>
              <a:rPr sz="2400" b="1" spc="-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checkout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processes</a:t>
            </a:r>
            <a:r>
              <a:rPr sz="2400" b="1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to</a:t>
            </a:r>
            <a:r>
              <a:rPr sz="2400" b="1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unexpected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fees,</a:t>
            </a:r>
            <a:r>
              <a:rPr sz="2400" b="1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negatively</a:t>
            </a:r>
            <a:r>
              <a:rPr sz="2400" b="1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affecting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</a:t>
            </a:r>
            <a:r>
              <a:rPr sz="2400" b="1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overall</a:t>
            </a:r>
            <a:r>
              <a:rPr sz="2400" b="1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customer experience.</a:t>
            </a:r>
            <a:endParaRPr sz="2400" dirty="0">
              <a:latin typeface="Georgia" panose="02040502050405020303"/>
              <a:cs typeface="Georgia" panose="02040502050405020303"/>
            </a:endParaRPr>
          </a:p>
        </p:txBody>
      </p:sp>
      <p:pic>
        <p:nvPicPr>
          <p:cNvPr id="21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3000" y="59924"/>
            <a:ext cx="2224820" cy="51283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125929" y="260232"/>
            <a:ext cx="807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rgbClr val="002060"/>
                </a:solidFill>
              </a:rPr>
              <a:t>Business Problems</a:t>
            </a:r>
            <a:endParaRPr lang="en-IE" sz="60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6203" y="2082188"/>
            <a:ext cx="5421630" cy="7792108"/>
            <a:chOff x="753951" y="1961671"/>
            <a:chExt cx="5421630" cy="7792108"/>
          </a:xfrm>
        </p:grpSpPr>
        <p:sp>
          <p:nvSpPr>
            <p:cNvPr id="3" name="object 3"/>
            <p:cNvSpPr/>
            <p:nvPr/>
          </p:nvSpPr>
          <p:spPr>
            <a:xfrm>
              <a:off x="753951" y="6954064"/>
              <a:ext cx="5421630" cy="2799715"/>
            </a:xfrm>
            <a:custGeom>
              <a:avLst/>
              <a:gdLst/>
              <a:ahLst/>
              <a:cxnLst/>
              <a:rect l="l" t="t" r="r" b="b"/>
              <a:pathLst>
                <a:path w="5421630" h="2799715">
                  <a:moveTo>
                    <a:pt x="4935510" y="2799389"/>
                  </a:moveTo>
                  <a:lnTo>
                    <a:pt x="485774" y="2799389"/>
                  </a:lnTo>
                  <a:lnTo>
                    <a:pt x="437762" y="2797012"/>
                  </a:lnTo>
                  <a:lnTo>
                    <a:pt x="390562" y="2789968"/>
                  </a:lnTo>
                  <a:lnTo>
                    <a:pt x="344494" y="2778391"/>
                  </a:lnTo>
                  <a:lnTo>
                    <a:pt x="299876" y="2762411"/>
                  </a:lnTo>
                  <a:lnTo>
                    <a:pt x="257028" y="2742161"/>
                  </a:lnTo>
                  <a:lnTo>
                    <a:pt x="216266" y="2717773"/>
                  </a:lnTo>
                  <a:lnTo>
                    <a:pt x="177911" y="2689378"/>
                  </a:lnTo>
                  <a:lnTo>
                    <a:pt x="142280" y="2657109"/>
                  </a:lnTo>
                  <a:lnTo>
                    <a:pt x="110010" y="2621478"/>
                  </a:lnTo>
                  <a:lnTo>
                    <a:pt x="81615" y="2583122"/>
                  </a:lnTo>
                  <a:lnTo>
                    <a:pt x="57227" y="2542361"/>
                  </a:lnTo>
                  <a:lnTo>
                    <a:pt x="36977" y="2499512"/>
                  </a:lnTo>
                  <a:lnTo>
                    <a:pt x="20997" y="2454894"/>
                  </a:lnTo>
                  <a:lnTo>
                    <a:pt x="9420" y="2408826"/>
                  </a:lnTo>
                  <a:lnTo>
                    <a:pt x="2377" y="2361626"/>
                  </a:lnTo>
                  <a:lnTo>
                    <a:pt x="0" y="2313614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7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1"/>
                  </a:lnTo>
                  <a:lnTo>
                    <a:pt x="216266" y="81616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4" y="0"/>
                  </a:lnTo>
                  <a:lnTo>
                    <a:pt x="4935510" y="0"/>
                  </a:lnTo>
                  <a:lnTo>
                    <a:pt x="4983523" y="2377"/>
                  </a:lnTo>
                  <a:lnTo>
                    <a:pt x="5030723" y="9420"/>
                  </a:lnTo>
                  <a:lnTo>
                    <a:pt x="5076791" y="20997"/>
                  </a:lnTo>
                  <a:lnTo>
                    <a:pt x="5121408" y="36977"/>
                  </a:lnTo>
                  <a:lnTo>
                    <a:pt x="5164257" y="57227"/>
                  </a:lnTo>
                  <a:lnTo>
                    <a:pt x="5205018" y="81616"/>
                  </a:lnTo>
                  <a:lnTo>
                    <a:pt x="5243374" y="110011"/>
                  </a:lnTo>
                  <a:lnTo>
                    <a:pt x="5279005" y="142280"/>
                  </a:lnTo>
                  <a:lnTo>
                    <a:pt x="5311274" y="177911"/>
                  </a:lnTo>
                  <a:lnTo>
                    <a:pt x="5339669" y="216266"/>
                  </a:lnTo>
                  <a:lnTo>
                    <a:pt x="5364058" y="257028"/>
                  </a:lnTo>
                  <a:lnTo>
                    <a:pt x="5384308" y="299877"/>
                  </a:lnTo>
                  <a:lnTo>
                    <a:pt x="5400288" y="344494"/>
                  </a:lnTo>
                  <a:lnTo>
                    <a:pt x="5411865" y="390562"/>
                  </a:lnTo>
                  <a:lnTo>
                    <a:pt x="5418908" y="437762"/>
                  </a:lnTo>
                  <a:lnTo>
                    <a:pt x="5421285" y="485774"/>
                  </a:lnTo>
                  <a:lnTo>
                    <a:pt x="5421285" y="2313614"/>
                  </a:lnTo>
                  <a:lnTo>
                    <a:pt x="5418908" y="2361626"/>
                  </a:lnTo>
                  <a:lnTo>
                    <a:pt x="5411865" y="2408826"/>
                  </a:lnTo>
                  <a:lnTo>
                    <a:pt x="5400288" y="2454894"/>
                  </a:lnTo>
                  <a:lnTo>
                    <a:pt x="5384308" y="2499512"/>
                  </a:lnTo>
                  <a:lnTo>
                    <a:pt x="5364058" y="2542361"/>
                  </a:lnTo>
                  <a:lnTo>
                    <a:pt x="5339669" y="2583122"/>
                  </a:lnTo>
                  <a:lnTo>
                    <a:pt x="5311274" y="2621478"/>
                  </a:lnTo>
                  <a:lnTo>
                    <a:pt x="5279005" y="2657109"/>
                  </a:lnTo>
                  <a:lnTo>
                    <a:pt x="5243374" y="2689378"/>
                  </a:lnTo>
                  <a:lnTo>
                    <a:pt x="5205018" y="2717773"/>
                  </a:lnTo>
                  <a:lnTo>
                    <a:pt x="5164257" y="2742161"/>
                  </a:lnTo>
                  <a:lnTo>
                    <a:pt x="5121408" y="2762411"/>
                  </a:lnTo>
                  <a:lnTo>
                    <a:pt x="5076791" y="2778391"/>
                  </a:lnTo>
                  <a:lnTo>
                    <a:pt x="5030723" y="2789968"/>
                  </a:lnTo>
                  <a:lnTo>
                    <a:pt x="4983523" y="2797012"/>
                  </a:lnTo>
                  <a:lnTo>
                    <a:pt x="4935510" y="2799389"/>
                  </a:lnTo>
                  <a:close/>
                </a:path>
              </a:pathLst>
            </a:custGeom>
            <a:solidFill>
              <a:srgbClr val="0345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9853" y="3187934"/>
              <a:ext cx="5089525" cy="6418580"/>
            </a:xfrm>
            <a:custGeom>
              <a:avLst/>
              <a:gdLst/>
              <a:ahLst/>
              <a:cxnLst/>
              <a:rect l="l" t="t" r="r" b="b"/>
              <a:pathLst>
                <a:path w="5089525" h="6418580">
                  <a:moveTo>
                    <a:pt x="4603707" y="6417969"/>
                  </a:moveTo>
                  <a:lnTo>
                    <a:pt x="485774" y="6417969"/>
                  </a:lnTo>
                  <a:lnTo>
                    <a:pt x="437762" y="6415592"/>
                  </a:lnTo>
                  <a:lnTo>
                    <a:pt x="390562" y="6408549"/>
                  </a:lnTo>
                  <a:lnTo>
                    <a:pt x="344494" y="6396971"/>
                  </a:lnTo>
                  <a:lnTo>
                    <a:pt x="299876" y="6380991"/>
                  </a:lnTo>
                  <a:lnTo>
                    <a:pt x="257028" y="6360741"/>
                  </a:lnTo>
                  <a:lnTo>
                    <a:pt x="216266" y="6336353"/>
                  </a:lnTo>
                  <a:lnTo>
                    <a:pt x="177911" y="6307958"/>
                  </a:lnTo>
                  <a:lnTo>
                    <a:pt x="142280" y="6275688"/>
                  </a:lnTo>
                  <a:lnTo>
                    <a:pt x="110010" y="6240058"/>
                  </a:lnTo>
                  <a:lnTo>
                    <a:pt x="81615" y="6201702"/>
                  </a:lnTo>
                  <a:lnTo>
                    <a:pt x="57227" y="6160941"/>
                  </a:lnTo>
                  <a:lnTo>
                    <a:pt x="36977" y="6118092"/>
                  </a:lnTo>
                  <a:lnTo>
                    <a:pt x="20997" y="6073474"/>
                  </a:lnTo>
                  <a:lnTo>
                    <a:pt x="9420" y="6027407"/>
                  </a:lnTo>
                  <a:lnTo>
                    <a:pt x="2377" y="5980207"/>
                  </a:lnTo>
                  <a:lnTo>
                    <a:pt x="0" y="5932194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4" y="0"/>
                  </a:lnTo>
                  <a:lnTo>
                    <a:pt x="4603707" y="0"/>
                  </a:lnTo>
                  <a:lnTo>
                    <a:pt x="4651720" y="2377"/>
                  </a:lnTo>
                  <a:lnTo>
                    <a:pt x="4698919" y="9420"/>
                  </a:lnTo>
                  <a:lnTo>
                    <a:pt x="4744987" y="20997"/>
                  </a:lnTo>
                  <a:lnTo>
                    <a:pt x="4789605" y="36977"/>
                  </a:lnTo>
                  <a:lnTo>
                    <a:pt x="4832454" y="57227"/>
                  </a:lnTo>
                  <a:lnTo>
                    <a:pt x="4873215" y="81615"/>
                  </a:lnTo>
                  <a:lnTo>
                    <a:pt x="4911571" y="110010"/>
                  </a:lnTo>
                  <a:lnTo>
                    <a:pt x="4947202" y="142280"/>
                  </a:lnTo>
                  <a:lnTo>
                    <a:pt x="4979471" y="177911"/>
                  </a:lnTo>
                  <a:lnTo>
                    <a:pt x="5007866" y="216266"/>
                  </a:lnTo>
                  <a:lnTo>
                    <a:pt x="5032254" y="257028"/>
                  </a:lnTo>
                  <a:lnTo>
                    <a:pt x="5052504" y="299876"/>
                  </a:lnTo>
                  <a:lnTo>
                    <a:pt x="5068484" y="344494"/>
                  </a:lnTo>
                  <a:lnTo>
                    <a:pt x="5080062" y="390562"/>
                  </a:lnTo>
                  <a:lnTo>
                    <a:pt x="5087105" y="437762"/>
                  </a:lnTo>
                  <a:lnTo>
                    <a:pt x="5089482" y="485774"/>
                  </a:lnTo>
                  <a:lnTo>
                    <a:pt x="5089482" y="5932194"/>
                  </a:lnTo>
                  <a:lnTo>
                    <a:pt x="5087105" y="5980207"/>
                  </a:lnTo>
                  <a:lnTo>
                    <a:pt x="5080062" y="6027407"/>
                  </a:lnTo>
                  <a:lnTo>
                    <a:pt x="5068484" y="6073474"/>
                  </a:lnTo>
                  <a:lnTo>
                    <a:pt x="5052504" y="6118092"/>
                  </a:lnTo>
                  <a:lnTo>
                    <a:pt x="5032254" y="6160941"/>
                  </a:lnTo>
                  <a:lnTo>
                    <a:pt x="5007866" y="6201702"/>
                  </a:lnTo>
                  <a:lnTo>
                    <a:pt x="4979471" y="6240058"/>
                  </a:lnTo>
                  <a:lnTo>
                    <a:pt x="4947202" y="6275688"/>
                  </a:lnTo>
                  <a:lnTo>
                    <a:pt x="4911571" y="6307958"/>
                  </a:lnTo>
                  <a:lnTo>
                    <a:pt x="4873215" y="6336353"/>
                  </a:lnTo>
                  <a:lnTo>
                    <a:pt x="4832454" y="6360741"/>
                  </a:lnTo>
                  <a:lnTo>
                    <a:pt x="4789605" y="6380991"/>
                  </a:lnTo>
                  <a:lnTo>
                    <a:pt x="4744987" y="6396971"/>
                  </a:lnTo>
                  <a:lnTo>
                    <a:pt x="4698919" y="6408549"/>
                  </a:lnTo>
                  <a:lnTo>
                    <a:pt x="4651720" y="6415592"/>
                  </a:lnTo>
                  <a:lnTo>
                    <a:pt x="4603707" y="6417969"/>
                  </a:lnTo>
                  <a:close/>
                </a:path>
              </a:pathLst>
            </a:custGeom>
            <a:solidFill>
              <a:srgbClr val="E7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58761" y="1961671"/>
              <a:ext cx="2211705" cy="2211705"/>
            </a:xfrm>
            <a:custGeom>
              <a:avLst/>
              <a:gdLst/>
              <a:ahLst/>
              <a:cxnLst/>
              <a:rect l="l" t="t" r="r" b="b"/>
              <a:pathLst>
                <a:path w="2211704" h="2211704">
                  <a:moveTo>
                    <a:pt x="1105746" y="2211493"/>
                  </a:moveTo>
                  <a:lnTo>
                    <a:pt x="1057781" y="2210471"/>
                  </a:lnTo>
                  <a:lnTo>
                    <a:pt x="1010338" y="2207434"/>
                  </a:lnTo>
                  <a:lnTo>
                    <a:pt x="963459" y="2202423"/>
                  </a:lnTo>
                  <a:lnTo>
                    <a:pt x="917184" y="2195479"/>
                  </a:lnTo>
                  <a:lnTo>
                    <a:pt x="871556" y="2186644"/>
                  </a:lnTo>
                  <a:lnTo>
                    <a:pt x="826615" y="2175960"/>
                  </a:lnTo>
                  <a:lnTo>
                    <a:pt x="782404" y="2163467"/>
                  </a:lnTo>
                  <a:lnTo>
                    <a:pt x="738964" y="2149208"/>
                  </a:lnTo>
                  <a:lnTo>
                    <a:pt x="696336" y="2133224"/>
                  </a:lnTo>
                  <a:lnTo>
                    <a:pt x="654562" y="2115556"/>
                  </a:lnTo>
                  <a:lnTo>
                    <a:pt x="613683" y="2096246"/>
                  </a:lnTo>
                  <a:lnTo>
                    <a:pt x="573742" y="2075335"/>
                  </a:lnTo>
                  <a:lnTo>
                    <a:pt x="534778" y="2052865"/>
                  </a:lnTo>
                  <a:lnTo>
                    <a:pt x="496834" y="2028878"/>
                  </a:lnTo>
                  <a:lnTo>
                    <a:pt x="459952" y="2003414"/>
                  </a:lnTo>
                  <a:lnTo>
                    <a:pt x="424172" y="1976516"/>
                  </a:lnTo>
                  <a:lnTo>
                    <a:pt x="389537" y="1948224"/>
                  </a:lnTo>
                  <a:lnTo>
                    <a:pt x="356088" y="1918581"/>
                  </a:lnTo>
                  <a:lnTo>
                    <a:pt x="323865" y="1887627"/>
                  </a:lnTo>
                  <a:lnTo>
                    <a:pt x="292912" y="1855405"/>
                  </a:lnTo>
                  <a:lnTo>
                    <a:pt x="263268" y="1821955"/>
                  </a:lnTo>
                  <a:lnTo>
                    <a:pt x="234977" y="1787320"/>
                  </a:lnTo>
                  <a:lnTo>
                    <a:pt x="208078" y="1751540"/>
                  </a:lnTo>
                  <a:lnTo>
                    <a:pt x="182615" y="1714658"/>
                  </a:lnTo>
                  <a:lnTo>
                    <a:pt x="158627" y="1676714"/>
                  </a:lnTo>
                  <a:lnTo>
                    <a:pt x="136157" y="1637751"/>
                  </a:lnTo>
                  <a:lnTo>
                    <a:pt x="115246" y="1597809"/>
                  </a:lnTo>
                  <a:lnTo>
                    <a:pt x="95936" y="1556930"/>
                  </a:lnTo>
                  <a:lnTo>
                    <a:pt x="78268" y="1515156"/>
                  </a:lnTo>
                  <a:lnTo>
                    <a:pt x="62284" y="1472529"/>
                  </a:lnTo>
                  <a:lnTo>
                    <a:pt x="48025" y="1429088"/>
                  </a:lnTo>
                  <a:lnTo>
                    <a:pt x="35533" y="1384877"/>
                  </a:lnTo>
                  <a:lnTo>
                    <a:pt x="24848" y="1339937"/>
                  </a:lnTo>
                  <a:lnTo>
                    <a:pt x="16013" y="1294309"/>
                  </a:lnTo>
                  <a:lnTo>
                    <a:pt x="9069" y="1248034"/>
                  </a:lnTo>
                  <a:lnTo>
                    <a:pt x="4058" y="1201154"/>
                  </a:lnTo>
                  <a:lnTo>
                    <a:pt x="1021" y="1153711"/>
                  </a:lnTo>
                  <a:lnTo>
                    <a:pt x="0" y="1105746"/>
                  </a:lnTo>
                  <a:lnTo>
                    <a:pt x="1021" y="1057781"/>
                  </a:lnTo>
                  <a:lnTo>
                    <a:pt x="4058" y="1010338"/>
                  </a:lnTo>
                  <a:lnTo>
                    <a:pt x="9069" y="963458"/>
                  </a:lnTo>
                  <a:lnTo>
                    <a:pt x="16013" y="917184"/>
                  </a:lnTo>
                  <a:lnTo>
                    <a:pt x="24848" y="871555"/>
                  </a:lnTo>
                  <a:lnTo>
                    <a:pt x="35533" y="826615"/>
                  </a:lnTo>
                  <a:lnTo>
                    <a:pt x="48025" y="782404"/>
                  </a:lnTo>
                  <a:lnTo>
                    <a:pt x="62284" y="738964"/>
                  </a:lnTo>
                  <a:lnTo>
                    <a:pt x="78268" y="696336"/>
                  </a:lnTo>
                  <a:lnTo>
                    <a:pt x="95936" y="654562"/>
                  </a:lnTo>
                  <a:lnTo>
                    <a:pt x="115246" y="613683"/>
                  </a:lnTo>
                  <a:lnTo>
                    <a:pt x="136157" y="573742"/>
                  </a:lnTo>
                  <a:lnTo>
                    <a:pt x="158627" y="534778"/>
                  </a:lnTo>
                  <a:lnTo>
                    <a:pt x="182615" y="496834"/>
                  </a:lnTo>
                  <a:lnTo>
                    <a:pt x="208078" y="459952"/>
                  </a:lnTo>
                  <a:lnTo>
                    <a:pt x="234977" y="424172"/>
                  </a:lnTo>
                  <a:lnTo>
                    <a:pt x="263268" y="389537"/>
                  </a:lnTo>
                  <a:lnTo>
                    <a:pt x="292912" y="356087"/>
                  </a:lnTo>
                  <a:lnTo>
                    <a:pt x="323865" y="323865"/>
                  </a:lnTo>
                  <a:lnTo>
                    <a:pt x="356088" y="292912"/>
                  </a:lnTo>
                  <a:lnTo>
                    <a:pt x="389537" y="263268"/>
                  </a:lnTo>
                  <a:lnTo>
                    <a:pt x="424172" y="234977"/>
                  </a:lnTo>
                  <a:lnTo>
                    <a:pt x="459952" y="208078"/>
                  </a:lnTo>
                  <a:lnTo>
                    <a:pt x="496834" y="182614"/>
                  </a:lnTo>
                  <a:lnTo>
                    <a:pt x="534778" y="158627"/>
                  </a:lnTo>
                  <a:lnTo>
                    <a:pt x="573742" y="136157"/>
                  </a:lnTo>
                  <a:lnTo>
                    <a:pt x="613683" y="115246"/>
                  </a:lnTo>
                  <a:lnTo>
                    <a:pt x="654562" y="95936"/>
                  </a:lnTo>
                  <a:lnTo>
                    <a:pt x="696336" y="78268"/>
                  </a:lnTo>
                  <a:lnTo>
                    <a:pt x="738964" y="62284"/>
                  </a:lnTo>
                  <a:lnTo>
                    <a:pt x="782404" y="48025"/>
                  </a:lnTo>
                  <a:lnTo>
                    <a:pt x="826615" y="35533"/>
                  </a:lnTo>
                  <a:lnTo>
                    <a:pt x="871556" y="24848"/>
                  </a:lnTo>
                  <a:lnTo>
                    <a:pt x="917184" y="16013"/>
                  </a:lnTo>
                  <a:lnTo>
                    <a:pt x="963459" y="9069"/>
                  </a:lnTo>
                  <a:lnTo>
                    <a:pt x="1010338" y="4058"/>
                  </a:lnTo>
                  <a:lnTo>
                    <a:pt x="1057781" y="1021"/>
                  </a:lnTo>
                  <a:lnTo>
                    <a:pt x="1105746" y="0"/>
                  </a:lnTo>
                  <a:lnTo>
                    <a:pt x="1153711" y="1021"/>
                  </a:lnTo>
                  <a:lnTo>
                    <a:pt x="1201154" y="4058"/>
                  </a:lnTo>
                  <a:lnTo>
                    <a:pt x="1248034" y="9069"/>
                  </a:lnTo>
                  <a:lnTo>
                    <a:pt x="1294309" y="16013"/>
                  </a:lnTo>
                  <a:lnTo>
                    <a:pt x="1339937" y="24848"/>
                  </a:lnTo>
                  <a:lnTo>
                    <a:pt x="1384877" y="35533"/>
                  </a:lnTo>
                  <a:lnTo>
                    <a:pt x="1429088" y="48025"/>
                  </a:lnTo>
                  <a:lnTo>
                    <a:pt x="1472529" y="62284"/>
                  </a:lnTo>
                  <a:lnTo>
                    <a:pt x="1515156" y="78268"/>
                  </a:lnTo>
                  <a:lnTo>
                    <a:pt x="1556930" y="95936"/>
                  </a:lnTo>
                  <a:lnTo>
                    <a:pt x="1597809" y="115246"/>
                  </a:lnTo>
                  <a:lnTo>
                    <a:pt x="1637751" y="136157"/>
                  </a:lnTo>
                  <a:lnTo>
                    <a:pt x="1676714" y="158627"/>
                  </a:lnTo>
                  <a:lnTo>
                    <a:pt x="1714658" y="182614"/>
                  </a:lnTo>
                  <a:lnTo>
                    <a:pt x="1751540" y="208078"/>
                  </a:lnTo>
                  <a:lnTo>
                    <a:pt x="1787320" y="234977"/>
                  </a:lnTo>
                  <a:lnTo>
                    <a:pt x="1821955" y="263268"/>
                  </a:lnTo>
                  <a:lnTo>
                    <a:pt x="1855405" y="292912"/>
                  </a:lnTo>
                  <a:lnTo>
                    <a:pt x="1887627" y="323865"/>
                  </a:lnTo>
                  <a:lnTo>
                    <a:pt x="1918581" y="356087"/>
                  </a:lnTo>
                  <a:lnTo>
                    <a:pt x="1948224" y="389537"/>
                  </a:lnTo>
                  <a:lnTo>
                    <a:pt x="1976516" y="424172"/>
                  </a:lnTo>
                  <a:lnTo>
                    <a:pt x="2003414" y="459952"/>
                  </a:lnTo>
                  <a:lnTo>
                    <a:pt x="2028878" y="496834"/>
                  </a:lnTo>
                  <a:lnTo>
                    <a:pt x="2052865" y="534778"/>
                  </a:lnTo>
                  <a:lnTo>
                    <a:pt x="2075335" y="573742"/>
                  </a:lnTo>
                  <a:lnTo>
                    <a:pt x="2096246" y="613683"/>
                  </a:lnTo>
                  <a:lnTo>
                    <a:pt x="2115556" y="654562"/>
                  </a:lnTo>
                  <a:lnTo>
                    <a:pt x="2133224" y="696336"/>
                  </a:lnTo>
                  <a:lnTo>
                    <a:pt x="2149208" y="738964"/>
                  </a:lnTo>
                  <a:lnTo>
                    <a:pt x="2163467" y="782404"/>
                  </a:lnTo>
                  <a:lnTo>
                    <a:pt x="2175960" y="826615"/>
                  </a:lnTo>
                  <a:lnTo>
                    <a:pt x="2186644" y="871555"/>
                  </a:lnTo>
                  <a:lnTo>
                    <a:pt x="2195479" y="917184"/>
                  </a:lnTo>
                  <a:lnTo>
                    <a:pt x="2202423" y="963458"/>
                  </a:lnTo>
                  <a:lnTo>
                    <a:pt x="2207434" y="1010338"/>
                  </a:lnTo>
                  <a:lnTo>
                    <a:pt x="2210471" y="1057781"/>
                  </a:lnTo>
                  <a:lnTo>
                    <a:pt x="2211493" y="1105746"/>
                  </a:lnTo>
                  <a:lnTo>
                    <a:pt x="2210471" y="1153711"/>
                  </a:lnTo>
                  <a:lnTo>
                    <a:pt x="2207434" y="1201154"/>
                  </a:lnTo>
                  <a:lnTo>
                    <a:pt x="2202423" y="1248034"/>
                  </a:lnTo>
                  <a:lnTo>
                    <a:pt x="2195479" y="1294309"/>
                  </a:lnTo>
                  <a:lnTo>
                    <a:pt x="2186644" y="1339937"/>
                  </a:lnTo>
                  <a:lnTo>
                    <a:pt x="2175960" y="1384877"/>
                  </a:lnTo>
                  <a:lnTo>
                    <a:pt x="2163467" y="1429088"/>
                  </a:lnTo>
                  <a:lnTo>
                    <a:pt x="2149208" y="1472529"/>
                  </a:lnTo>
                  <a:lnTo>
                    <a:pt x="2133224" y="1515156"/>
                  </a:lnTo>
                  <a:lnTo>
                    <a:pt x="2115556" y="1556930"/>
                  </a:lnTo>
                  <a:lnTo>
                    <a:pt x="2096246" y="1597809"/>
                  </a:lnTo>
                  <a:lnTo>
                    <a:pt x="2075335" y="1637751"/>
                  </a:lnTo>
                  <a:lnTo>
                    <a:pt x="2052865" y="1676714"/>
                  </a:lnTo>
                  <a:lnTo>
                    <a:pt x="2028878" y="1714658"/>
                  </a:lnTo>
                  <a:lnTo>
                    <a:pt x="2003414" y="1751540"/>
                  </a:lnTo>
                  <a:lnTo>
                    <a:pt x="1976516" y="1787320"/>
                  </a:lnTo>
                  <a:lnTo>
                    <a:pt x="1948224" y="1821955"/>
                  </a:lnTo>
                  <a:lnTo>
                    <a:pt x="1918581" y="1855405"/>
                  </a:lnTo>
                  <a:lnTo>
                    <a:pt x="1887627" y="1887627"/>
                  </a:lnTo>
                  <a:lnTo>
                    <a:pt x="1855405" y="1918581"/>
                  </a:lnTo>
                  <a:lnTo>
                    <a:pt x="1821955" y="1948224"/>
                  </a:lnTo>
                  <a:lnTo>
                    <a:pt x="1787320" y="1976516"/>
                  </a:lnTo>
                  <a:lnTo>
                    <a:pt x="1751540" y="2003414"/>
                  </a:lnTo>
                  <a:lnTo>
                    <a:pt x="1714658" y="2028878"/>
                  </a:lnTo>
                  <a:lnTo>
                    <a:pt x="1676714" y="2052865"/>
                  </a:lnTo>
                  <a:lnTo>
                    <a:pt x="1637751" y="2075335"/>
                  </a:lnTo>
                  <a:lnTo>
                    <a:pt x="1597809" y="2096246"/>
                  </a:lnTo>
                  <a:lnTo>
                    <a:pt x="1556930" y="2115556"/>
                  </a:lnTo>
                  <a:lnTo>
                    <a:pt x="1515156" y="2133224"/>
                  </a:lnTo>
                  <a:lnTo>
                    <a:pt x="1472529" y="2149208"/>
                  </a:lnTo>
                  <a:lnTo>
                    <a:pt x="1429088" y="2163467"/>
                  </a:lnTo>
                  <a:lnTo>
                    <a:pt x="1384877" y="2175960"/>
                  </a:lnTo>
                  <a:lnTo>
                    <a:pt x="1339937" y="2186644"/>
                  </a:lnTo>
                  <a:lnTo>
                    <a:pt x="1294309" y="2195479"/>
                  </a:lnTo>
                  <a:lnTo>
                    <a:pt x="1248034" y="2202423"/>
                  </a:lnTo>
                  <a:lnTo>
                    <a:pt x="1201154" y="2207434"/>
                  </a:lnTo>
                  <a:lnTo>
                    <a:pt x="1153711" y="2210471"/>
                  </a:lnTo>
                  <a:lnTo>
                    <a:pt x="1105746" y="2211493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408700" y="2182812"/>
            <a:ext cx="5421630" cy="7671434"/>
            <a:chOff x="6434301" y="2082188"/>
            <a:chExt cx="5421630" cy="7671434"/>
          </a:xfrm>
        </p:grpSpPr>
        <p:sp>
          <p:nvSpPr>
            <p:cNvPr id="7" name="object 7"/>
            <p:cNvSpPr/>
            <p:nvPr/>
          </p:nvSpPr>
          <p:spPr>
            <a:xfrm>
              <a:off x="6434301" y="6954064"/>
              <a:ext cx="5421630" cy="2799715"/>
            </a:xfrm>
            <a:custGeom>
              <a:avLst/>
              <a:gdLst/>
              <a:ahLst/>
              <a:cxnLst/>
              <a:rect l="l" t="t" r="r" b="b"/>
              <a:pathLst>
                <a:path w="5421630" h="2799715">
                  <a:moveTo>
                    <a:pt x="4935510" y="2799389"/>
                  </a:moveTo>
                  <a:lnTo>
                    <a:pt x="485774" y="2799389"/>
                  </a:lnTo>
                  <a:lnTo>
                    <a:pt x="437762" y="2797012"/>
                  </a:lnTo>
                  <a:lnTo>
                    <a:pt x="390562" y="2789968"/>
                  </a:lnTo>
                  <a:lnTo>
                    <a:pt x="344494" y="2778391"/>
                  </a:lnTo>
                  <a:lnTo>
                    <a:pt x="299876" y="2762411"/>
                  </a:lnTo>
                  <a:lnTo>
                    <a:pt x="257028" y="2742161"/>
                  </a:lnTo>
                  <a:lnTo>
                    <a:pt x="216266" y="2717773"/>
                  </a:lnTo>
                  <a:lnTo>
                    <a:pt x="177911" y="2689378"/>
                  </a:lnTo>
                  <a:lnTo>
                    <a:pt x="142280" y="2657109"/>
                  </a:lnTo>
                  <a:lnTo>
                    <a:pt x="110010" y="2621478"/>
                  </a:lnTo>
                  <a:lnTo>
                    <a:pt x="81616" y="2583122"/>
                  </a:lnTo>
                  <a:lnTo>
                    <a:pt x="57227" y="2542361"/>
                  </a:lnTo>
                  <a:lnTo>
                    <a:pt x="36977" y="2499512"/>
                  </a:lnTo>
                  <a:lnTo>
                    <a:pt x="20997" y="2454894"/>
                  </a:lnTo>
                  <a:lnTo>
                    <a:pt x="9420" y="2408826"/>
                  </a:lnTo>
                  <a:lnTo>
                    <a:pt x="2377" y="2361626"/>
                  </a:lnTo>
                  <a:lnTo>
                    <a:pt x="0" y="2313614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7"/>
                  </a:lnTo>
                  <a:lnTo>
                    <a:pt x="57227" y="257028"/>
                  </a:lnTo>
                  <a:lnTo>
                    <a:pt x="81616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1"/>
                  </a:lnTo>
                  <a:lnTo>
                    <a:pt x="216266" y="81616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4" y="0"/>
                  </a:lnTo>
                  <a:lnTo>
                    <a:pt x="4935510" y="0"/>
                  </a:lnTo>
                  <a:lnTo>
                    <a:pt x="4983523" y="2377"/>
                  </a:lnTo>
                  <a:lnTo>
                    <a:pt x="5030723" y="9420"/>
                  </a:lnTo>
                  <a:lnTo>
                    <a:pt x="5076791" y="20997"/>
                  </a:lnTo>
                  <a:lnTo>
                    <a:pt x="5121409" y="36977"/>
                  </a:lnTo>
                  <a:lnTo>
                    <a:pt x="5164257" y="57227"/>
                  </a:lnTo>
                  <a:lnTo>
                    <a:pt x="5205019" y="81616"/>
                  </a:lnTo>
                  <a:lnTo>
                    <a:pt x="5243374" y="110011"/>
                  </a:lnTo>
                  <a:lnTo>
                    <a:pt x="5279005" y="142280"/>
                  </a:lnTo>
                  <a:lnTo>
                    <a:pt x="5311275" y="177911"/>
                  </a:lnTo>
                  <a:lnTo>
                    <a:pt x="5339670" y="216266"/>
                  </a:lnTo>
                  <a:lnTo>
                    <a:pt x="5364058" y="257028"/>
                  </a:lnTo>
                  <a:lnTo>
                    <a:pt x="5384308" y="299877"/>
                  </a:lnTo>
                  <a:lnTo>
                    <a:pt x="5400288" y="344494"/>
                  </a:lnTo>
                  <a:lnTo>
                    <a:pt x="5411865" y="390562"/>
                  </a:lnTo>
                  <a:lnTo>
                    <a:pt x="5418908" y="437762"/>
                  </a:lnTo>
                  <a:lnTo>
                    <a:pt x="5421285" y="485774"/>
                  </a:lnTo>
                  <a:lnTo>
                    <a:pt x="5421285" y="2313614"/>
                  </a:lnTo>
                  <a:lnTo>
                    <a:pt x="5418908" y="2361626"/>
                  </a:lnTo>
                  <a:lnTo>
                    <a:pt x="5411865" y="2408826"/>
                  </a:lnTo>
                  <a:lnTo>
                    <a:pt x="5400288" y="2454894"/>
                  </a:lnTo>
                  <a:lnTo>
                    <a:pt x="5384308" y="2499512"/>
                  </a:lnTo>
                  <a:lnTo>
                    <a:pt x="5364058" y="2542361"/>
                  </a:lnTo>
                  <a:lnTo>
                    <a:pt x="5339670" y="2583122"/>
                  </a:lnTo>
                  <a:lnTo>
                    <a:pt x="5311275" y="2621478"/>
                  </a:lnTo>
                  <a:lnTo>
                    <a:pt x="5279005" y="2657109"/>
                  </a:lnTo>
                  <a:lnTo>
                    <a:pt x="5243374" y="2689378"/>
                  </a:lnTo>
                  <a:lnTo>
                    <a:pt x="5205019" y="2717773"/>
                  </a:lnTo>
                  <a:lnTo>
                    <a:pt x="5164257" y="2742161"/>
                  </a:lnTo>
                  <a:lnTo>
                    <a:pt x="5121409" y="2762411"/>
                  </a:lnTo>
                  <a:lnTo>
                    <a:pt x="5076791" y="2778391"/>
                  </a:lnTo>
                  <a:lnTo>
                    <a:pt x="5030723" y="2789968"/>
                  </a:lnTo>
                  <a:lnTo>
                    <a:pt x="4983523" y="2797012"/>
                  </a:lnTo>
                  <a:lnTo>
                    <a:pt x="4935510" y="2799389"/>
                  </a:lnTo>
                  <a:close/>
                </a:path>
              </a:pathLst>
            </a:custGeom>
            <a:solidFill>
              <a:srgbClr val="0345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00203" y="3187934"/>
              <a:ext cx="5089525" cy="6418580"/>
            </a:xfrm>
            <a:custGeom>
              <a:avLst/>
              <a:gdLst/>
              <a:ahLst/>
              <a:cxnLst/>
              <a:rect l="l" t="t" r="r" b="b"/>
              <a:pathLst>
                <a:path w="5089525" h="6418580">
                  <a:moveTo>
                    <a:pt x="4603707" y="6417969"/>
                  </a:moveTo>
                  <a:lnTo>
                    <a:pt x="485774" y="6417969"/>
                  </a:lnTo>
                  <a:lnTo>
                    <a:pt x="437762" y="6415592"/>
                  </a:lnTo>
                  <a:lnTo>
                    <a:pt x="390562" y="6408549"/>
                  </a:lnTo>
                  <a:lnTo>
                    <a:pt x="344494" y="6396971"/>
                  </a:lnTo>
                  <a:lnTo>
                    <a:pt x="299877" y="6380991"/>
                  </a:lnTo>
                  <a:lnTo>
                    <a:pt x="257028" y="6360741"/>
                  </a:lnTo>
                  <a:lnTo>
                    <a:pt x="216266" y="6336353"/>
                  </a:lnTo>
                  <a:lnTo>
                    <a:pt x="177911" y="6307958"/>
                  </a:lnTo>
                  <a:lnTo>
                    <a:pt x="142280" y="6275688"/>
                  </a:lnTo>
                  <a:lnTo>
                    <a:pt x="110011" y="6240058"/>
                  </a:lnTo>
                  <a:lnTo>
                    <a:pt x="81616" y="6201702"/>
                  </a:lnTo>
                  <a:lnTo>
                    <a:pt x="57227" y="6160941"/>
                  </a:lnTo>
                  <a:lnTo>
                    <a:pt x="36977" y="6118092"/>
                  </a:lnTo>
                  <a:lnTo>
                    <a:pt x="20997" y="6073474"/>
                  </a:lnTo>
                  <a:lnTo>
                    <a:pt x="9420" y="6027407"/>
                  </a:lnTo>
                  <a:lnTo>
                    <a:pt x="2377" y="5980207"/>
                  </a:lnTo>
                  <a:lnTo>
                    <a:pt x="0" y="5932194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6" y="216266"/>
                  </a:lnTo>
                  <a:lnTo>
                    <a:pt x="110011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7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4" y="0"/>
                  </a:lnTo>
                  <a:lnTo>
                    <a:pt x="4603707" y="0"/>
                  </a:lnTo>
                  <a:lnTo>
                    <a:pt x="4651720" y="2377"/>
                  </a:lnTo>
                  <a:lnTo>
                    <a:pt x="4698919" y="9420"/>
                  </a:lnTo>
                  <a:lnTo>
                    <a:pt x="4744987" y="20997"/>
                  </a:lnTo>
                  <a:lnTo>
                    <a:pt x="4789605" y="36977"/>
                  </a:lnTo>
                  <a:lnTo>
                    <a:pt x="4832454" y="57227"/>
                  </a:lnTo>
                  <a:lnTo>
                    <a:pt x="4873215" y="81615"/>
                  </a:lnTo>
                  <a:lnTo>
                    <a:pt x="4911571" y="110010"/>
                  </a:lnTo>
                  <a:lnTo>
                    <a:pt x="4947202" y="142280"/>
                  </a:lnTo>
                  <a:lnTo>
                    <a:pt x="4979471" y="177911"/>
                  </a:lnTo>
                  <a:lnTo>
                    <a:pt x="5007866" y="216266"/>
                  </a:lnTo>
                  <a:lnTo>
                    <a:pt x="5032254" y="257028"/>
                  </a:lnTo>
                  <a:lnTo>
                    <a:pt x="5052504" y="299876"/>
                  </a:lnTo>
                  <a:lnTo>
                    <a:pt x="5068484" y="344494"/>
                  </a:lnTo>
                  <a:lnTo>
                    <a:pt x="5080061" y="390562"/>
                  </a:lnTo>
                  <a:lnTo>
                    <a:pt x="5087104" y="437762"/>
                  </a:lnTo>
                  <a:lnTo>
                    <a:pt x="5089481" y="485774"/>
                  </a:lnTo>
                  <a:lnTo>
                    <a:pt x="5089481" y="5932194"/>
                  </a:lnTo>
                  <a:lnTo>
                    <a:pt x="5087104" y="5980207"/>
                  </a:lnTo>
                  <a:lnTo>
                    <a:pt x="5080061" y="6027407"/>
                  </a:lnTo>
                  <a:lnTo>
                    <a:pt x="5068484" y="6073474"/>
                  </a:lnTo>
                  <a:lnTo>
                    <a:pt x="5052504" y="6118092"/>
                  </a:lnTo>
                  <a:lnTo>
                    <a:pt x="5032254" y="6160941"/>
                  </a:lnTo>
                  <a:lnTo>
                    <a:pt x="5007866" y="6201702"/>
                  </a:lnTo>
                  <a:lnTo>
                    <a:pt x="4979471" y="6240058"/>
                  </a:lnTo>
                  <a:lnTo>
                    <a:pt x="4947202" y="6275688"/>
                  </a:lnTo>
                  <a:lnTo>
                    <a:pt x="4911571" y="6307958"/>
                  </a:lnTo>
                  <a:lnTo>
                    <a:pt x="4873215" y="6336353"/>
                  </a:lnTo>
                  <a:lnTo>
                    <a:pt x="4832454" y="6360741"/>
                  </a:lnTo>
                  <a:lnTo>
                    <a:pt x="4789605" y="6380991"/>
                  </a:lnTo>
                  <a:lnTo>
                    <a:pt x="4744987" y="6396971"/>
                  </a:lnTo>
                  <a:lnTo>
                    <a:pt x="4698919" y="6408549"/>
                  </a:lnTo>
                  <a:lnTo>
                    <a:pt x="4651720" y="6415592"/>
                  </a:lnTo>
                  <a:lnTo>
                    <a:pt x="4603707" y="6417969"/>
                  </a:lnTo>
                  <a:close/>
                </a:path>
              </a:pathLst>
            </a:custGeom>
            <a:solidFill>
              <a:srgbClr val="E7ECE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8039197" y="2082188"/>
              <a:ext cx="2211705" cy="2211705"/>
            </a:xfrm>
            <a:custGeom>
              <a:avLst/>
              <a:gdLst/>
              <a:ahLst/>
              <a:cxnLst/>
              <a:rect l="l" t="t" r="r" b="b"/>
              <a:pathLst>
                <a:path w="2211704" h="2211704">
                  <a:moveTo>
                    <a:pt x="1105746" y="2211493"/>
                  </a:moveTo>
                  <a:lnTo>
                    <a:pt x="1057781" y="2210471"/>
                  </a:lnTo>
                  <a:lnTo>
                    <a:pt x="1010338" y="2207434"/>
                  </a:lnTo>
                  <a:lnTo>
                    <a:pt x="963458" y="2202423"/>
                  </a:lnTo>
                  <a:lnTo>
                    <a:pt x="917184" y="2195479"/>
                  </a:lnTo>
                  <a:lnTo>
                    <a:pt x="871555" y="2186644"/>
                  </a:lnTo>
                  <a:lnTo>
                    <a:pt x="826615" y="2175960"/>
                  </a:lnTo>
                  <a:lnTo>
                    <a:pt x="782404" y="2163467"/>
                  </a:lnTo>
                  <a:lnTo>
                    <a:pt x="738964" y="2149208"/>
                  </a:lnTo>
                  <a:lnTo>
                    <a:pt x="696336" y="2133224"/>
                  </a:lnTo>
                  <a:lnTo>
                    <a:pt x="654562" y="2115556"/>
                  </a:lnTo>
                  <a:lnTo>
                    <a:pt x="613683" y="2096246"/>
                  </a:lnTo>
                  <a:lnTo>
                    <a:pt x="573742" y="2075335"/>
                  </a:lnTo>
                  <a:lnTo>
                    <a:pt x="534778" y="2052865"/>
                  </a:lnTo>
                  <a:lnTo>
                    <a:pt x="496834" y="2028878"/>
                  </a:lnTo>
                  <a:lnTo>
                    <a:pt x="459952" y="2003414"/>
                  </a:lnTo>
                  <a:lnTo>
                    <a:pt x="424172" y="1976516"/>
                  </a:lnTo>
                  <a:lnTo>
                    <a:pt x="389537" y="1948224"/>
                  </a:lnTo>
                  <a:lnTo>
                    <a:pt x="356087" y="1918581"/>
                  </a:lnTo>
                  <a:lnTo>
                    <a:pt x="323865" y="1887627"/>
                  </a:lnTo>
                  <a:lnTo>
                    <a:pt x="292912" y="1855405"/>
                  </a:lnTo>
                  <a:lnTo>
                    <a:pt x="263268" y="1821955"/>
                  </a:lnTo>
                  <a:lnTo>
                    <a:pt x="234977" y="1787320"/>
                  </a:lnTo>
                  <a:lnTo>
                    <a:pt x="208078" y="1751540"/>
                  </a:lnTo>
                  <a:lnTo>
                    <a:pt x="182614" y="1714658"/>
                  </a:lnTo>
                  <a:lnTo>
                    <a:pt x="158627" y="1676714"/>
                  </a:lnTo>
                  <a:lnTo>
                    <a:pt x="136157" y="1637751"/>
                  </a:lnTo>
                  <a:lnTo>
                    <a:pt x="115246" y="1597809"/>
                  </a:lnTo>
                  <a:lnTo>
                    <a:pt x="95936" y="1556930"/>
                  </a:lnTo>
                  <a:lnTo>
                    <a:pt x="78268" y="1515156"/>
                  </a:lnTo>
                  <a:lnTo>
                    <a:pt x="62284" y="1472529"/>
                  </a:lnTo>
                  <a:lnTo>
                    <a:pt x="48025" y="1429088"/>
                  </a:lnTo>
                  <a:lnTo>
                    <a:pt x="35533" y="1384877"/>
                  </a:lnTo>
                  <a:lnTo>
                    <a:pt x="24848" y="1339937"/>
                  </a:lnTo>
                  <a:lnTo>
                    <a:pt x="16013" y="1294309"/>
                  </a:lnTo>
                  <a:lnTo>
                    <a:pt x="9069" y="1248034"/>
                  </a:lnTo>
                  <a:lnTo>
                    <a:pt x="4058" y="1201154"/>
                  </a:lnTo>
                  <a:lnTo>
                    <a:pt x="1021" y="1153711"/>
                  </a:lnTo>
                  <a:lnTo>
                    <a:pt x="0" y="1105746"/>
                  </a:lnTo>
                  <a:lnTo>
                    <a:pt x="1021" y="1057781"/>
                  </a:lnTo>
                  <a:lnTo>
                    <a:pt x="4058" y="1010338"/>
                  </a:lnTo>
                  <a:lnTo>
                    <a:pt x="9069" y="963458"/>
                  </a:lnTo>
                  <a:lnTo>
                    <a:pt x="16013" y="917184"/>
                  </a:lnTo>
                  <a:lnTo>
                    <a:pt x="24848" y="871555"/>
                  </a:lnTo>
                  <a:lnTo>
                    <a:pt x="35533" y="826615"/>
                  </a:lnTo>
                  <a:lnTo>
                    <a:pt x="48025" y="782404"/>
                  </a:lnTo>
                  <a:lnTo>
                    <a:pt x="62284" y="738964"/>
                  </a:lnTo>
                  <a:lnTo>
                    <a:pt x="78268" y="696336"/>
                  </a:lnTo>
                  <a:lnTo>
                    <a:pt x="95936" y="654562"/>
                  </a:lnTo>
                  <a:lnTo>
                    <a:pt x="115246" y="613683"/>
                  </a:lnTo>
                  <a:lnTo>
                    <a:pt x="136157" y="573742"/>
                  </a:lnTo>
                  <a:lnTo>
                    <a:pt x="158627" y="534778"/>
                  </a:lnTo>
                  <a:lnTo>
                    <a:pt x="182614" y="496834"/>
                  </a:lnTo>
                  <a:lnTo>
                    <a:pt x="208078" y="459952"/>
                  </a:lnTo>
                  <a:lnTo>
                    <a:pt x="234977" y="424172"/>
                  </a:lnTo>
                  <a:lnTo>
                    <a:pt x="263268" y="389537"/>
                  </a:lnTo>
                  <a:lnTo>
                    <a:pt x="292912" y="356087"/>
                  </a:lnTo>
                  <a:lnTo>
                    <a:pt x="323865" y="323865"/>
                  </a:lnTo>
                  <a:lnTo>
                    <a:pt x="356087" y="292912"/>
                  </a:lnTo>
                  <a:lnTo>
                    <a:pt x="389537" y="263268"/>
                  </a:lnTo>
                  <a:lnTo>
                    <a:pt x="424172" y="234977"/>
                  </a:lnTo>
                  <a:lnTo>
                    <a:pt x="459952" y="208078"/>
                  </a:lnTo>
                  <a:lnTo>
                    <a:pt x="496834" y="182614"/>
                  </a:lnTo>
                  <a:lnTo>
                    <a:pt x="534778" y="158627"/>
                  </a:lnTo>
                  <a:lnTo>
                    <a:pt x="573742" y="136157"/>
                  </a:lnTo>
                  <a:lnTo>
                    <a:pt x="613683" y="115246"/>
                  </a:lnTo>
                  <a:lnTo>
                    <a:pt x="654562" y="95936"/>
                  </a:lnTo>
                  <a:lnTo>
                    <a:pt x="696336" y="78268"/>
                  </a:lnTo>
                  <a:lnTo>
                    <a:pt x="738964" y="62284"/>
                  </a:lnTo>
                  <a:lnTo>
                    <a:pt x="782404" y="48025"/>
                  </a:lnTo>
                  <a:lnTo>
                    <a:pt x="826615" y="35533"/>
                  </a:lnTo>
                  <a:lnTo>
                    <a:pt x="871555" y="24848"/>
                  </a:lnTo>
                  <a:lnTo>
                    <a:pt x="917184" y="16013"/>
                  </a:lnTo>
                  <a:lnTo>
                    <a:pt x="963458" y="9069"/>
                  </a:lnTo>
                  <a:lnTo>
                    <a:pt x="1010338" y="4058"/>
                  </a:lnTo>
                  <a:lnTo>
                    <a:pt x="1057781" y="1021"/>
                  </a:lnTo>
                  <a:lnTo>
                    <a:pt x="1105746" y="0"/>
                  </a:lnTo>
                  <a:lnTo>
                    <a:pt x="1153711" y="1021"/>
                  </a:lnTo>
                  <a:lnTo>
                    <a:pt x="1201154" y="4058"/>
                  </a:lnTo>
                  <a:lnTo>
                    <a:pt x="1248034" y="9069"/>
                  </a:lnTo>
                  <a:lnTo>
                    <a:pt x="1294309" y="16013"/>
                  </a:lnTo>
                  <a:lnTo>
                    <a:pt x="1339937" y="24848"/>
                  </a:lnTo>
                  <a:lnTo>
                    <a:pt x="1384877" y="35533"/>
                  </a:lnTo>
                  <a:lnTo>
                    <a:pt x="1429088" y="48025"/>
                  </a:lnTo>
                  <a:lnTo>
                    <a:pt x="1472529" y="62284"/>
                  </a:lnTo>
                  <a:lnTo>
                    <a:pt x="1515156" y="78268"/>
                  </a:lnTo>
                  <a:lnTo>
                    <a:pt x="1556930" y="95936"/>
                  </a:lnTo>
                  <a:lnTo>
                    <a:pt x="1597809" y="115246"/>
                  </a:lnTo>
                  <a:lnTo>
                    <a:pt x="1637751" y="136157"/>
                  </a:lnTo>
                  <a:lnTo>
                    <a:pt x="1676714" y="158627"/>
                  </a:lnTo>
                  <a:lnTo>
                    <a:pt x="1714658" y="182614"/>
                  </a:lnTo>
                  <a:lnTo>
                    <a:pt x="1751540" y="208078"/>
                  </a:lnTo>
                  <a:lnTo>
                    <a:pt x="1787320" y="234977"/>
                  </a:lnTo>
                  <a:lnTo>
                    <a:pt x="1821955" y="263268"/>
                  </a:lnTo>
                  <a:lnTo>
                    <a:pt x="1855405" y="292912"/>
                  </a:lnTo>
                  <a:lnTo>
                    <a:pt x="1887627" y="323865"/>
                  </a:lnTo>
                  <a:lnTo>
                    <a:pt x="1918580" y="356087"/>
                  </a:lnTo>
                  <a:lnTo>
                    <a:pt x="1948224" y="389537"/>
                  </a:lnTo>
                  <a:lnTo>
                    <a:pt x="1976515" y="424172"/>
                  </a:lnTo>
                  <a:lnTo>
                    <a:pt x="2003414" y="459952"/>
                  </a:lnTo>
                  <a:lnTo>
                    <a:pt x="2028878" y="496834"/>
                  </a:lnTo>
                  <a:lnTo>
                    <a:pt x="2052865" y="534778"/>
                  </a:lnTo>
                  <a:lnTo>
                    <a:pt x="2075335" y="573742"/>
                  </a:lnTo>
                  <a:lnTo>
                    <a:pt x="2096246" y="613683"/>
                  </a:lnTo>
                  <a:lnTo>
                    <a:pt x="2115556" y="654562"/>
                  </a:lnTo>
                  <a:lnTo>
                    <a:pt x="2133223" y="696336"/>
                  </a:lnTo>
                  <a:lnTo>
                    <a:pt x="2149208" y="738964"/>
                  </a:lnTo>
                  <a:lnTo>
                    <a:pt x="2163467" y="782404"/>
                  </a:lnTo>
                  <a:lnTo>
                    <a:pt x="2175959" y="826615"/>
                  </a:lnTo>
                  <a:lnTo>
                    <a:pt x="2186644" y="871555"/>
                  </a:lnTo>
                  <a:lnTo>
                    <a:pt x="2195479" y="917184"/>
                  </a:lnTo>
                  <a:lnTo>
                    <a:pt x="2202422" y="963458"/>
                  </a:lnTo>
                  <a:lnTo>
                    <a:pt x="2207434" y="1010338"/>
                  </a:lnTo>
                  <a:lnTo>
                    <a:pt x="2210471" y="1057781"/>
                  </a:lnTo>
                  <a:lnTo>
                    <a:pt x="2211492" y="1105746"/>
                  </a:lnTo>
                  <a:lnTo>
                    <a:pt x="2210471" y="1153711"/>
                  </a:lnTo>
                  <a:lnTo>
                    <a:pt x="2207434" y="1201154"/>
                  </a:lnTo>
                  <a:lnTo>
                    <a:pt x="2202422" y="1248034"/>
                  </a:lnTo>
                  <a:lnTo>
                    <a:pt x="2195479" y="1294309"/>
                  </a:lnTo>
                  <a:lnTo>
                    <a:pt x="2186644" y="1339937"/>
                  </a:lnTo>
                  <a:lnTo>
                    <a:pt x="2175959" y="1384877"/>
                  </a:lnTo>
                  <a:lnTo>
                    <a:pt x="2163467" y="1429088"/>
                  </a:lnTo>
                  <a:lnTo>
                    <a:pt x="2149208" y="1472529"/>
                  </a:lnTo>
                  <a:lnTo>
                    <a:pt x="2133223" y="1515156"/>
                  </a:lnTo>
                  <a:lnTo>
                    <a:pt x="2115556" y="1556930"/>
                  </a:lnTo>
                  <a:lnTo>
                    <a:pt x="2096246" y="1597809"/>
                  </a:lnTo>
                  <a:lnTo>
                    <a:pt x="2075335" y="1637751"/>
                  </a:lnTo>
                  <a:lnTo>
                    <a:pt x="2052865" y="1676714"/>
                  </a:lnTo>
                  <a:lnTo>
                    <a:pt x="2028878" y="1714658"/>
                  </a:lnTo>
                  <a:lnTo>
                    <a:pt x="2003414" y="1751540"/>
                  </a:lnTo>
                  <a:lnTo>
                    <a:pt x="1976515" y="1787320"/>
                  </a:lnTo>
                  <a:lnTo>
                    <a:pt x="1948224" y="1821955"/>
                  </a:lnTo>
                  <a:lnTo>
                    <a:pt x="1918580" y="1855405"/>
                  </a:lnTo>
                  <a:lnTo>
                    <a:pt x="1887627" y="1887627"/>
                  </a:lnTo>
                  <a:lnTo>
                    <a:pt x="1855405" y="1918581"/>
                  </a:lnTo>
                  <a:lnTo>
                    <a:pt x="1821955" y="1948224"/>
                  </a:lnTo>
                  <a:lnTo>
                    <a:pt x="1787320" y="1976516"/>
                  </a:lnTo>
                  <a:lnTo>
                    <a:pt x="1751540" y="2003414"/>
                  </a:lnTo>
                  <a:lnTo>
                    <a:pt x="1714658" y="2028878"/>
                  </a:lnTo>
                  <a:lnTo>
                    <a:pt x="1676714" y="2052865"/>
                  </a:lnTo>
                  <a:lnTo>
                    <a:pt x="1637751" y="2075335"/>
                  </a:lnTo>
                  <a:lnTo>
                    <a:pt x="1597809" y="2096246"/>
                  </a:lnTo>
                  <a:lnTo>
                    <a:pt x="1556930" y="2115556"/>
                  </a:lnTo>
                  <a:lnTo>
                    <a:pt x="1515156" y="2133224"/>
                  </a:lnTo>
                  <a:lnTo>
                    <a:pt x="1472529" y="2149208"/>
                  </a:lnTo>
                  <a:lnTo>
                    <a:pt x="1429088" y="2163467"/>
                  </a:lnTo>
                  <a:lnTo>
                    <a:pt x="1384877" y="2175960"/>
                  </a:lnTo>
                  <a:lnTo>
                    <a:pt x="1339937" y="2186644"/>
                  </a:lnTo>
                  <a:lnTo>
                    <a:pt x="1294309" y="2195479"/>
                  </a:lnTo>
                  <a:lnTo>
                    <a:pt x="1248034" y="2202423"/>
                  </a:lnTo>
                  <a:lnTo>
                    <a:pt x="1201154" y="2207434"/>
                  </a:lnTo>
                  <a:lnTo>
                    <a:pt x="1153711" y="2210471"/>
                  </a:lnTo>
                  <a:lnTo>
                    <a:pt x="1105746" y="2211493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2112762" y="2082188"/>
            <a:ext cx="5421630" cy="7671591"/>
            <a:chOff x="12112762" y="2082188"/>
            <a:chExt cx="5421630" cy="7671591"/>
          </a:xfrm>
        </p:grpSpPr>
        <p:sp>
          <p:nvSpPr>
            <p:cNvPr id="11" name="object 11"/>
            <p:cNvSpPr/>
            <p:nvPr/>
          </p:nvSpPr>
          <p:spPr>
            <a:xfrm>
              <a:off x="12112762" y="6954064"/>
              <a:ext cx="5421630" cy="2799715"/>
            </a:xfrm>
            <a:custGeom>
              <a:avLst/>
              <a:gdLst/>
              <a:ahLst/>
              <a:cxnLst/>
              <a:rect l="l" t="t" r="r" b="b"/>
              <a:pathLst>
                <a:path w="5421630" h="2799715">
                  <a:moveTo>
                    <a:pt x="4935509" y="2799389"/>
                  </a:moveTo>
                  <a:lnTo>
                    <a:pt x="485775" y="2799389"/>
                  </a:lnTo>
                  <a:lnTo>
                    <a:pt x="437762" y="2797012"/>
                  </a:lnTo>
                  <a:lnTo>
                    <a:pt x="390562" y="2789968"/>
                  </a:lnTo>
                  <a:lnTo>
                    <a:pt x="344494" y="2778391"/>
                  </a:lnTo>
                  <a:lnTo>
                    <a:pt x="299876" y="2762411"/>
                  </a:lnTo>
                  <a:lnTo>
                    <a:pt x="257028" y="2742161"/>
                  </a:lnTo>
                  <a:lnTo>
                    <a:pt x="216266" y="2717773"/>
                  </a:lnTo>
                  <a:lnTo>
                    <a:pt x="177911" y="2689378"/>
                  </a:lnTo>
                  <a:lnTo>
                    <a:pt x="142280" y="2657109"/>
                  </a:lnTo>
                  <a:lnTo>
                    <a:pt x="110010" y="2621478"/>
                  </a:lnTo>
                  <a:lnTo>
                    <a:pt x="81615" y="2583122"/>
                  </a:lnTo>
                  <a:lnTo>
                    <a:pt x="57227" y="2542361"/>
                  </a:lnTo>
                  <a:lnTo>
                    <a:pt x="36977" y="2499512"/>
                  </a:lnTo>
                  <a:lnTo>
                    <a:pt x="20997" y="2454894"/>
                  </a:lnTo>
                  <a:lnTo>
                    <a:pt x="9420" y="2408826"/>
                  </a:lnTo>
                  <a:lnTo>
                    <a:pt x="2377" y="2361626"/>
                  </a:lnTo>
                  <a:lnTo>
                    <a:pt x="0" y="2313614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7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1"/>
                  </a:lnTo>
                  <a:lnTo>
                    <a:pt x="216266" y="81616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4935509" y="0"/>
                  </a:lnTo>
                  <a:lnTo>
                    <a:pt x="4983523" y="2377"/>
                  </a:lnTo>
                  <a:lnTo>
                    <a:pt x="5030722" y="9420"/>
                  </a:lnTo>
                  <a:lnTo>
                    <a:pt x="5076790" y="20997"/>
                  </a:lnTo>
                  <a:lnTo>
                    <a:pt x="5121408" y="36977"/>
                  </a:lnTo>
                  <a:lnTo>
                    <a:pt x="5164257" y="57227"/>
                  </a:lnTo>
                  <a:lnTo>
                    <a:pt x="5205018" y="81616"/>
                  </a:lnTo>
                  <a:lnTo>
                    <a:pt x="5243374" y="110011"/>
                  </a:lnTo>
                  <a:lnTo>
                    <a:pt x="5279005" y="142280"/>
                  </a:lnTo>
                  <a:lnTo>
                    <a:pt x="5311274" y="177911"/>
                  </a:lnTo>
                  <a:lnTo>
                    <a:pt x="5339669" y="216266"/>
                  </a:lnTo>
                  <a:lnTo>
                    <a:pt x="5364057" y="257028"/>
                  </a:lnTo>
                  <a:lnTo>
                    <a:pt x="5384307" y="299877"/>
                  </a:lnTo>
                  <a:lnTo>
                    <a:pt x="5400287" y="344494"/>
                  </a:lnTo>
                  <a:lnTo>
                    <a:pt x="5411864" y="390562"/>
                  </a:lnTo>
                  <a:lnTo>
                    <a:pt x="5418907" y="437762"/>
                  </a:lnTo>
                  <a:lnTo>
                    <a:pt x="5421284" y="485774"/>
                  </a:lnTo>
                  <a:lnTo>
                    <a:pt x="5421284" y="2313614"/>
                  </a:lnTo>
                  <a:lnTo>
                    <a:pt x="5418907" y="2361626"/>
                  </a:lnTo>
                  <a:lnTo>
                    <a:pt x="5411864" y="2408826"/>
                  </a:lnTo>
                  <a:lnTo>
                    <a:pt x="5400287" y="2454894"/>
                  </a:lnTo>
                  <a:lnTo>
                    <a:pt x="5384307" y="2499512"/>
                  </a:lnTo>
                  <a:lnTo>
                    <a:pt x="5364057" y="2542361"/>
                  </a:lnTo>
                  <a:lnTo>
                    <a:pt x="5339669" y="2583122"/>
                  </a:lnTo>
                  <a:lnTo>
                    <a:pt x="5311274" y="2621478"/>
                  </a:lnTo>
                  <a:lnTo>
                    <a:pt x="5279005" y="2657109"/>
                  </a:lnTo>
                  <a:lnTo>
                    <a:pt x="5243374" y="2689378"/>
                  </a:lnTo>
                  <a:lnTo>
                    <a:pt x="5205018" y="2717773"/>
                  </a:lnTo>
                  <a:lnTo>
                    <a:pt x="5164257" y="2742161"/>
                  </a:lnTo>
                  <a:lnTo>
                    <a:pt x="5121408" y="2762411"/>
                  </a:lnTo>
                  <a:lnTo>
                    <a:pt x="5076790" y="2778391"/>
                  </a:lnTo>
                  <a:lnTo>
                    <a:pt x="5030722" y="2789968"/>
                  </a:lnTo>
                  <a:lnTo>
                    <a:pt x="4983523" y="2797012"/>
                  </a:lnTo>
                  <a:lnTo>
                    <a:pt x="4935509" y="2799389"/>
                  </a:lnTo>
                  <a:close/>
                </a:path>
              </a:pathLst>
            </a:custGeom>
            <a:solidFill>
              <a:srgbClr val="0345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222816" y="3282383"/>
              <a:ext cx="5089525" cy="6418580"/>
            </a:xfrm>
            <a:custGeom>
              <a:avLst/>
              <a:gdLst/>
              <a:ahLst/>
              <a:cxnLst/>
              <a:rect l="l" t="t" r="r" b="b"/>
              <a:pathLst>
                <a:path w="5089525" h="6418580">
                  <a:moveTo>
                    <a:pt x="4603707" y="6417969"/>
                  </a:moveTo>
                  <a:lnTo>
                    <a:pt x="485774" y="6417969"/>
                  </a:lnTo>
                  <a:lnTo>
                    <a:pt x="437761" y="6415592"/>
                  </a:lnTo>
                  <a:lnTo>
                    <a:pt x="390562" y="6408549"/>
                  </a:lnTo>
                  <a:lnTo>
                    <a:pt x="344494" y="6396971"/>
                  </a:lnTo>
                  <a:lnTo>
                    <a:pt x="299876" y="6380991"/>
                  </a:lnTo>
                  <a:lnTo>
                    <a:pt x="257028" y="6360741"/>
                  </a:lnTo>
                  <a:lnTo>
                    <a:pt x="216266" y="6336353"/>
                  </a:lnTo>
                  <a:lnTo>
                    <a:pt x="177911" y="6307958"/>
                  </a:lnTo>
                  <a:lnTo>
                    <a:pt x="142280" y="6275688"/>
                  </a:lnTo>
                  <a:lnTo>
                    <a:pt x="110010" y="6240058"/>
                  </a:lnTo>
                  <a:lnTo>
                    <a:pt x="81616" y="6201702"/>
                  </a:lnTo>
                  <a:lnTo>
                    <a:pt x="57227" y="6160941"/>
                  </a:lnTo>
                  <a:lnTo>
                    <a:pt x="36977" y="6118092"/>
                  </a:lnTo>
                  <a:lnTo>
                    <a:pt x="20997" y="6073474"/>
                  </a:lnTo>
                  <a:lnTo>
                    <a:pt x="9420" y="6027407"/>
                  </a:lnTo>
                  <a:lnTo>
                    <a:pt x="2377" y="5980207"/>
                  </a:lnTo>
                  <a:lnTo>
                    <a:pt x="0" y="5932194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6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1" y="2377"/>
                  </a:lnTo>
                  <a:lnTo>
                    <a:pt x="485774" y="0"/>
                  </a:lnTo>
                  <a:lnTo>
                    <a:pt x="4603707" y="0"/>
                  </a:lnTo>
                  <a:lnTo>
                    <a:pt x="4651720" y="2377"/>
                  </a:lnTo>
                  <a:lnTo>
                    <a:pt x="4698919" y="9420"/>
                  </a:lnTo>
                  <a:lnTo>
                    <a:pt x="4744987" y="20997"/>
                  </a:lnTo>
                  <a:lnTo>
                    <a:pt x="4789605" y="36977"/>
                  </a:lnTo>
                  <a:lnTo>
                    <a:pt x="4832454" y="57227"/>
                  </a:lnTo>
                  <a:lnTo>
                    <a:pt x="4873216" y="81615"/>
                  </a:lnTo>
                  <a:lnTo>
                    <a:pt x="4911571" y="110010"/>
                  </a:lnTo>
                  <a:lnTo>
                    <a:pt x="4947203" y="142280"/>
                  </a:lnTo>
                  <a:lnTo>
                    <a:pt x="4979472" y="177911"/>
                  </a:lnTo>
                  <a:lnTo>
                    <a:pt x="5007866" y="216266"/>
                  </a:lnTo>
                  <a:lnTo>
                    <a:pt x="5032254" y="257028"/>
                  </a:lnTo>
                  <a:lnTo>
                    <a:pt x="5052504" y="299876"/>
                  </a:lnTo>
                  <a:lnTo>
                    <a:pt x="5068484" y="344494"/>
                  </a:lnTo>
                  <a:lnTo>
                    <a:pt x="5080062" y="390562"/>
                  </a:lnTo>
                  <a:lnTo>
                    <a:pt x="5087105" y="437762"/>
                  </a:lnTo>
                  <a:lnTo>
                    <a:pt x="5089482" y="485774"/>
                  </a:lnTo>
                  <a:lnTo>
                    <a:pt x="5089482" y="5932194"/>
                  </a:lnTo>
                  <a:lnTo>
                    <a:pt x="5087105" y="5980207"/>
                  </a:lnTo>
                  <a:lnTo>
                    <a:pt x="5080062" y="6027407"/>
                  </a:lnTo>
                  <a:lnTo>
                    <a:pt x="5068484" y="6073474"/>
                  </a:lnTo>
                  <a:lnTo>
                    <a:pt x="5052504" y="6118092"/>
                  </a:lnTo>
                  <a:lnTo>
                    <a:pt x="5032254" y="6160941"/>
                  </a:lnTo>
                  <a:lnTo>
                    <a:pt x="5007866" y="6201702"/>
                  </a:lnTo>
                  <a:lnTo>
                    <a:pt x="4979472" y="6240058"/>
                  </a:lnTo>
                  <a:lnTo>
                    <a:pt x="4947203" y="6275688"/>
                  </a:lnTo>
                  <a:lnTo>
                    <a:pt x="4911571" y="6307958"/>
                  </a:lnTo>
                  <a:lnTo>
                    <a:pt x="4873216" y="6336353"/>
                  </a:lnTo>
                  <a:lnTo>
                    <a:pt x="4832454" y="6360741"/>
                  </a:lnTo>
                  <a:lnTo>
                    <a:pt x="4789605" y="6380991"/>
                  </a:lnTo>
                  <a:lnTo>
                    <a:pt x="4744987" y="6396971"/>
                  </a:lnTo>
                  <a:lnTo>
                    <a:pt x="4698919" y="6408549"/>
                  </a:lnTo>
                  <a:lnTo>
                    <a:pt x="4651720" y="6415592"/>
                  </a:lnTo>
                  <a:lnTo>
                    <a:pt x="4603707" y="6417969"/>
                  </a:lnTo>
                  <a:close/>
                </a:path>
              </a:pathLst>
            </a:custGeom>
            <a:solidFill>
              <a:srgbClr val="E7ECE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3717659" y="2082188"/>
              <a:ext cx="2211705" cy="2211705"/>
            </a:xfrm>
            <a:custGeom>
              <a:avLst/>
              <a:gdLst/>
              <a:ahLst/>
              <a:cxnLst/>
              <a:rect l="l" t="t" r="r" b="b"/>
              <a:pathLst>
                <a:path w="2211705" h="2211704">
                  <a:moveTo>
                    <a:pt x="1105747" y="2211493"/>
                  </a:moveTo>
                  <a:lnTo>
                    <a:pt x="1057782" y="2210471"/>
                  </a:lnTo>
                  <a:lnTo>
                    <a:pt x="1010339" y="2207434"/>
                  </a:lnTo>
                  <a:lnTo>
                    <a:pt x="963459" y="2202423"/>
                  </a:lnTo>
                  <a:lnTo>
                    <a:pt x="917184" y="2195479"/>
                  </a:lnTo>
                  <a:lnTo>
                    <a:pt x="871556" y="2186644"/>
                  </a:lnTo>
                  <a:lnTo>
                    <a:pt x="826615" y="2175960"/>
                  </a:lnTo>
                  <a:lnTo>
                    <a:pt x="782404" y="2163467"/>
                  </a:lnTo>
                  <a:lnTo>
                    <a:pt x="738964" y="2149208"/>
                  </a:lnTo>
                  <a:lnTo>
                    <a:pt x="696336" y="2133224"/>
                  </a:lnTo>
                  <a:lnTo>
                    <a:pt x="654562" y="2115556"/>
                  </a:lnTo>
                  <a:lnTo>
                    <a:pt x="613684" y="2096246"/>
                  </a:lnTo>
                  <a:lnTo>
                    <a:pt x="573742" y="2075335"/>
                  </a:lnTo>
                  <a:lnTo>
                    <a:pt x="534779" y="2052865"/>
                  </a:lnTo>
                  <a:lnTo>
                    <a:pt x="496835" y="2028878"/>
                  </a:lnTo>
                  <a:lnTo>
                    <a:pt x="459952" y="2003414"/>
                  </a:lnTo>
                  <a:lnTo>
                    <a:pt x="424173" y="1976516"/>
                  </a:lnTo>
                  <a:lnTo>
                    <a:pt x="389537" y="1948224"/>
                  </a:lnTo>
                  <a:lnTo>
                    <a:pt x="356088" y="1918581"/>
                  </a:lnTo>
                  <a:lnTo>
                    <a:pt x="323866" y="1887627"/>
                  </a:lnTo>
                  <a:lnTo>
                    <a:pt x="292912" y="1855405"/>
                  </a:lnTo>
                  <a:lnTo>
                    <a:pt x="263269" y="1821955"/>
                  </a:lnTo>
                  <a:lnTo>
                    <a:pt x="234977" y="1787320"/>
                  </a:lnTo>
                  <a:lnTo>
                    <a:pt x="208078" y="1751540"/>
                  </a:lnTo>
                  <a:lnTo>
                    <a:pt x="182615" y="1714658"/>
                  </a:lnTo>
                  <a:lnTo>
                    <a:pt x="158627" y="1676714"/>
                  </a:lnTo>
                  <a:lnTo>
                    <a:pt x="136157" y="1637751"/>
                  </a:lnTo>
                  <a:lnTo>
                    <a:pt x="115247" y="1597809"/>
                  </a:lnTo>
                  <a:lnTo>
                    <a:pt x="95936" y="1556930"/>
                  </a:lnTo>
                  <a:lnTo>
                    <a:pt x="78269" y="1515156"/>
                  </a:lnTo>
                  <a:lnTo>
                    <a:pt x="62284" y="1472529"/>
                  </a:lnTo>
                  <a:lnTo>
                    <a:pt x="48025" y="1429088"/>
                  </a:lnTo>
                  <a:lnTo>
                    <a:pt x="35533" y="1384877"/>
                  </a:lnTo>
                  <a:lnTo>
                    <a:pt x="24848" y="1339937"/>
                  </a:lnTo>
                  <a:lnTo>
                    <a:pt x="16013" y="1294309"/>
                  </a:lnTo>
                  <a:lnTo>
                    <a:pt x="9069" y="1248034"/>
                  </a:lnTo>
                  <a:lnTo>
                    <a:pt x="4058" y="1201154"/>
                  </a:lnTo>
                  <a:lnTo>
                    <a:pt x="1021" y="1153711"/>
                  </a:lnTo>
                  <a:lnTo>
                    <a:pt x="0" y="1105746"/>
                  </a:lnTo>
                  <a:lnTo>
                    <a:pt x="1021" y="1057781"/>
                  </a:lnTo>
                  <a:lnTo>
                    <a:pt x="4058" y="1010338"/>
                  </a:lnTo>
                  <a:lnTo>
                    <a:pt x="9069" y="963458"/>
                  </a:lnTo>
                  <a:lnTo>
                    <a:pt x="16013" y="917184"/>
                  </a:lnTo>
                  <a:lnTo>
                    <a:pt x="24848" y="871555"/>
                  </a:lnTo>
                  <a:lnTo>
                    <a:pt x="35533" y="826615"/>
                  </a:lnTo>
                  <a:lnTo>
                    <a:pt x="48025" y="782404"/>
                  </a:lnTo>
                  <a:lnTo>
                    <a:pt x="62284" y="738964"/>
                  </a:lnTo>
                  <a:lnTo>
                    <a:pt x="78269" y="696336"/>
                  </a:lnTo>
                  <a:lnTo>
                    <a:pt x="95936" y="654562"/>
                  </a:lnTo>
                  <a:lnTo>
                    <a:pt x="115247" y="613683"/>
                  </a:lnTo>
                  <a:lnTo>
                    <a:pt x="136157" y="573742"/>
                  </a:lnTo>
                  <a:lnTo>
                    <a:pt x="158627" y="534778"/>
                  </a:lnTo>
                  <a:lnTo>
                    <a:pt x="182615" y="496834"/>
                  </a:lnTo>
                  <a:lnTo>
                    <a:pt x="208078" y="459952"/>
                  </a:lnTo>
                  <a:lnTo>
                    <a:pt x="234977" y="424172"/>
                  </a:lnTo>
                  <a:lnTo>
                    <a:pt x="263269" y="389537"/>
                  </a:lnTo>
                  <a:lnTo>
                    <a:pt x="292912" y="356087"/>
                  </a:lnTo>
                  <a:lnTo>
                    <a:pt x="323866" y="323865"/>
                  </a:lnTo>
                  <a:lnTo>
                    <a:pt x="356088" y="292912"/>
                  </a:lnTo>
                  <a:lnTo>
                    <a:pt x="389537" y="263268"/>
                  </a:lnTo>
                  <a:lnTo>
                    <a:pt x="424173" y="234977"/>
                  </a:lnTo>
                  <a:lnTo>
                    <a:pt x="459952" y="208078"/>
                  </a:lnTo>
                  <a:lnTo>
                    <a:pt x="496835" y="182614"/>
                  </a:lnTo>
                  <a:lnTo>
                    <a:pt x="534779" y="158627"/>
                  </a:lnTo>
                  <a:lnTo>
                    <a:pt x="573742" y="136157"/>
                  </a:lnTo>
                  <a:lnTo>
                    <a:pt x="613684" y="115246"/>
                  </a:lnTo>
                  <a:lnTo>
                    <a:pt x="654562" y="95936"/>
                  </a:lnTo>
                  <a:lnTo>
                    <a:pt x="696336" y="78268"/>
                  </a:lnTo>
                  <a:lnTo>
                    <a:pt x="738964" y="62284"/>
                  </a:lnTo>
                  <a:lnTo>
                    <a:pt x="782404" y="48025"/>
                  </a:lnTo>
                  <a:lnTo>
                    <a:pt x="826615" y="35533"/>
                  </a:lnTo>
                  <a:lnTo>
                    <a:pt x="871556" y="24848"/>
                  </a:lnTo>
                  <a:lnTo>
                    <a:pt x="917184" y="16013"/>
                  </a:lnTo>
                  <a:lnTo>
                    <a:pt x="963459" y="9069"/>
                  </a:lnTo>
                  <a:lnTo>
                    <a:pt x="1010339" y="4058"/>
                  </a:lnTo>
                  <a:lnTo>
                    <a:pt x="1057782" y="1021"/>
                  </a:lnTo>
                  <a:lnTo>
                    <a:pt x="1105747" y="0"/>
                  </a:lnTo>
                  <a:lnTo>
                    <a:pt x="1153711" y="1021"/>
                  </a:lnTo>
                  <a:lnTo>
                    <a:pt x="1201154" y="4058"/>
                  </a:lnTo>
                  <a:lnTo>
                    <a:pt x="1248034" y="9069"/>
                  </a:lnTo>
                  <a:lnTo>
                    <a:pt x="1294309" y="16013"/>
                  </a:lnTo>
                  <a:lnTo>
                    <a:pt x="1339937" y="24848"/>
                  </a:lnTo>
                  <a:lnTo>
                    <a:pt x="1384877" y="35533"/>
                  </a:lnTo>
                  <a:lnTo>
                    <a:pt x="1429088" y="48025"/>
                  </a:lnTo>
                  <a:lnTo>
                    <a:pt x="1472529" y="62284"/>
                  </a:lnTo>
                  <a:lnTo>
                    <a:pt x="1515156" y="78268"/>
                  </a:lnTo>
                  <a:lnTo>
                    <a:pt x="1556930" y="95936"/>
                  </a:lnTo>
                  <a:lnTo>
                    <a:pt x="1597809" y="115246"/>
                  </a:lnTo>
                  <a:lnTo>
                    <a:pt x="1637751" y="136157"/>
                  </a:lnTo>
                  <a:lnTo>
                    <a:pt x="1676714" y="158627"/>
                  </a:lnTo>
                  <a:lnTo>
                    <a:pt x="1714658" y="182614"/>
                  </a:lnTo>
                  <a:lnTo>
                    <a:pt x="1751540" y="208078"/>
                  </a:lnTo>
                  <a:lnTo>
                    <a:pt x="1787320" y="234977"/>
                  </a:lnTo>
                  <a:lnTo>
                    <a:pt x="1821955" y="263268"/>
                  </a:lnTo>
                  <a:lnTo>
                    <a:pt x="1855405" y="292912"/>
                  </a:lnTo>
                  <a:lnTo>
                    <a:pt x="1887627" y="323865"/>
                  </a:lnTo>
                  <a:lnTo>
                    <a:pt x="1918581" y="356087"/>
                  </a:lnTo>
                  <a:lnTo>
                    <a:pt x="1948224" y="389537"/>
                  </a:lnTo>
                  <a:lnTo>
                    <a:pt x="1976516" y="424172"/>
                  </a:lnTo>
                  <a:lnTo>
                    <a:pt x="2003414" y="459952"/>
                  </a:lnTo>
                  <a:lnTo>
                    <a:pt x="2028878" y="496834"/>
                  </a:lnTo>
                  <a:lnTo>
                    <a:pt x="2052866" y="534778"/>
                  </a:lnTo>
                  <a:lnTo>
                    <a:pt x="2075335" y="573742"/>
                  </a:lnTo>
                  <a:lnTo>
                    <a:pt x="2096246" y="613683"/>
                  </a:lnTo>
                  <a:lnTo>
                    <a:pt x="2115556" y="654562"/>
                  </a:lnTo>
                  <a:lnTo>
                    <a:pt x="2133224" y="696336"/>
                  </a:lnTo>
                  <a:lnTo>
                    <a:pt x="2149208" y="738964"/>
                  </a:lnTo>
                  <a:lnTo>
                    <a:pt x="2163468" y="782404"/>
                  </a:lnTo>
                  <a:lnTo>
                    <a:pt x="2175960" y="826615"/>
                  </a:lnTo>
                  <a:lnTo>
                    <a:pt x="2186645" y="871555"/>
                  </a:lnTo>
                  <a:lnTo>
                    <a:pt x="2195479" y="917184"/>
                  </a:lnTo>
                  <a:lnTo>
                    <a:pt x="2202423" y="963458"/>
                  </a:lnTo>
                  <a:lnTo>
                    <a:pt x="2207434" y="1010338"/>
                  </a:lnTo>
                  <a:lnTo>
                    <a:pt x="2210472" y="1057781"/>
                  </a:lnTo>
                  <a:lnTo>
                    <a:pt x="2211493" y="1105746"/>
                  </a:lnTo>
                  <a:lnTo>
                    <a:pt x="2210472" y="1153711"/>
                  </a:lnTo>
                  <a:lnTo>
                    <a:pt x="2207434" y="1201154"/>
                  </a:lnTo>
                  <a:lnTo>
                    <a:pt x="2202423" y="1248034"/>
                  </a:lnTo>
                  <a:lnTo>
                    <a:pt x="2195479" y="1294309"/>
                  </a:lnTo>
                  <a:lnTo>
                    <a:pt x="2186645" y="1339937"/>
                  </a:lnTo>
                  <a:lnTo>
                    <a:pt x="2175960" y="1384877"/>
                  </a:lnTo>
                  <a:lnTo>
                    <a:pt x="2163468" y="1429088"/>
                  </a:lnTo>
                  <a:lnTo>
                    <a:pt x="2149208" y="1472529"/>
                  </a:lnTo>
                  <a:lnTo>
                    <a:pt x="2133224" y="1515156"/>
                  </a:lnTo>
                  <a:lnTo>
                    <a:pt x="2115556" y="1556930"/>
                  </a:lnTo>
                  <a:lnTo>
                    <a:pt x="2096246" y="1597809"/>
                  </a:lnTo>
                  <a:lnTo>
                    <a:pt x="2075335" y="1637751"/>
                  </a:lnTo>
                  <a:lnTo>
                    <a:pt x="2052866" y="1676714"/>
                  </a:lnTo>
                  <a:lnTo>
                    <a:pt x="2028878" y="1714658"/>
                  </a:lnTo>
                  <a:lnTo>
                    <a:pt x="2003414" y="1751540"/>
                  </a:lnTo>
                  <a:lnTo>
                    <a:pt x="1976516" y="1787320"/>
                  </a:lnTo>
                  <a:lnTo>
                    <a:pt x="1948224" y="1821955"/>
                  </a:lnTo>
                  <a:lnTo>
                    <a:pt x="1918581" y="1855405"/>
                  </a:lnTo>
                  <a:lnTo>
                    <a:pt x="1887627" y="1887627"/>
                  </a:lnTo>
                  <a:lnTo>
                    <a:pt x="1855405" y="1918581"/>
                  </a:lnTo>
                  <a:lnTo>
                    <a:pt x="1821955" y="1948224"/>
                  </a:lnTo>
                  <a:lnTo>
                    <a:pt x="1787320" y="1976516"/>
                  </a:lnTo>
                  <a:lnTo>
                    <a:pt x="1751540" y="2003414"/>
                  </a:lnTo>
                  <a:lnTo>
                    <a:pt x="1714658" y="2028878"/>
                  </a:lnTo>
                  <a:lnTo>
                    <a:pt x="1676714" y="2052865"/>
                  </a:lnTo>
                  <a:lnTo>
                    <a:pt x="1637751" y="2075335"/>
                  </a:lnTo>
                  <a:lnTo>
                    <a:pt x="1597809" y="2096246"/>
                  </a:lnTo>
                  <a:lnTo>
                    <a:pt x="1556930" y="2115556"/>
                  </a:lnTo>
                  <a:lnTo>
                    <a:pt x="1515156" y="2133224"/>
                  </a:lnTo>
                  <a:lnTo>
                    <a:pt x="1472529" y="2149208"/>
                  </a:lnTo>
                  <a:lnTo>
                    <a:pt x="1429088" y="2163467"/>
                  </a:lnTo>
                  <a:lnTo>
                    <a:pt x="1384877" y="2175960"/>
                  </a:lnTo>
                  <a:lnTo>
                    <a:pt x="1339937" y="2186644"/>
                  </a:lnTo>
                  <a:lnTo>
                    <a:pt x="1294309" y="2195479"/>
                  </a:lnTo>
                  <a:lnTo>
                    <a:pt x="1248034" y="2202423"/>
                  </a:lnTo>
                  <a:lnTo>
                    <a:pt x="1201154" y="2207434"/>
                  </a:lnTo>
                  <a:lnTo>
                    <a:pt x="1153711" y="2210471"/>
                  </a:lnTo>
                  <a:lnTo>
                    <a:pt x="1105747" y="2211493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784935" y="2689455"/>
            <a:ext cx="1359535" cy="995680"/>
            <a:chOff x="2784935" y="2689455"/>
            <a:chExt cx="1359535" cy="995680"/>
          </a:xfrm>
        </p:grpSpPr>
        <p:sp>
          <p:nvSpPr>
            <p:cNvPr id="16" name="object 16"/>
            <p:cNvSpPr/>
            <p:nvPr/>
          </p:nvSpPr>
          <p:spPr>
            <a:xfrm>
              <a:off x="2784935" y="2689455"/>
              <a:ext cx="1359535" cy="995680"/>
            </a:xfrm>
            <a:custGeom>
              <a:avLst/>
              <a:gdLst/>
              <a:ahLst/>
              <a:cxnLst/>
              <a:rect l="l" t="t" r="r" b="b"/>
              <a:pathLst>
                <a:path w="1359535" h="995679">
                  <a:moveTo>
                    <a:pt x="679630" y="995679"/>
                  </a:moveTo>
                  <a:lnTo>
                    <a:pt x="632636" y="994409"/>
                  </a:lnTo>
                  <a:lnTo>
                    <a:pt x="586201" y="989329"/>
                  </a:lnTo>
                  <a:lnTo>
                    <a:pt x="540427" y="981709"/>
                  </a:lnTo>
                  <a:lnTo>
                    <a:pt x="495420" y="970279"/>
                  </a:lnTo>
                  <a:lnTo>
                    <a:pt x="451284" y="955039"/>
                  </a:lnTo>
                  <a:lnTo>
                    <a:pt x="408121" y="937259"/>
                  </a:lnTo>
                  <a:lnTo>
                    <a:pt x="366036" y="916939"/>
                  </a:lnTo>
                  <a:lnTo>
                    <a:pt x="325134" y="894079"/>
                  </a:lnTo>
                  <a:lnTo>
                    <a:pt x="285518" y="867409"/>
                  </a:lnTo>
                  <a:lnTo>
                    <a:pt x="247291" y="838199"/>
                  </a:lnTo>
                  <a:lnTo>
                    <a:pt x="210559" y="806449"/>
                  </a:lnTo>
                  <a:lnTo>
                    <a:pt x="175425" y="772159"/>
                  </a:lnTo>
                  <a:lnTo>
                    <a:pt x="141993" y="735329"/>
                  </a:lnTo>
                  <a:lnTo>
                    <a:pt x="110367" y="695959"/>
                  </a:lnTo>
                  <a:lnTo>
                    <a:pt x="80651" y="654049"/>
                  </a:lnTo>
                  <a:lnTo>
                    <a:pt x="52949" y="610869"/>
                  </a:lnTo>
                  <a:lnTo>
                    <a:pt x="27365" y="565149"/>
                  </a:lnTo>
                  <a:lnTo>
                    <a:pt x="4003" y="516889"/>
                  </a:lnTo>
                  <a:lnTo>
                    <a:pt x="0" y="504189"/>
                  </a:lnTo>
                  <a:lnTo>
                    <a:pt x="0" y="491489"/>
                  </a:lnTo>
                  <a:lnTo>
                    <a:pt x="27365" y="430529"/>
                  </a:lnTo>
                  <a:lnTo>
                    <a:pt x="52949" y="384809"/>
                  </a:lnTo>
                  <a:lnTo>
                    <a:pt x="80651" y="340359"/>
                  </a:lnTo>
                  <a:lnTo>
                    <a:pt x="110367" y="299719"/>
                  </a:lnTo>
                  <a:lnTo>
                    <a:pt x="141993" y="260349"/>
                  </a:lnTo>
                  <a:lnTo>
                    <a:pt x="175425" y="223519"/>
                  </a:lnTo>
                  <a:lnTo>
                    <a:pt x="210559" y="189229"/>
                  </a:lnTo>
                  <a:lnTo>
                    <a:pt x="247291" y="157479"/>
                  </a:lnTo>
                  <a:lnTo>
                    <a:pt x="285518" y="128269"/>
                  </a:lnTo>
                  <a:lnTo>
                    <a:pt x="325134" y="101599"/>
                  </a:lnTo>
                  <a:lnTo>
                    <a:pt x="366036" y="78739"/>
                  </a:lnTo>
                  <a:lnTo>
                    <a:pt x="408121" y="58419"/>
                  </a:lnTo>
                  <a:lnTo>
                    <a:pt x="451284" y="40639"/>
                  </a:lnTo>
                  <a:lnTo>
                    <a:pt x="495420" y="25399"/>
                  </a:lnTo>
                  <a:lnTo>
                    <a:pt x="540427" y="13969"/>
                  </a:lnTo>
                  <a:lnTo>
                    <a:pt x="586201" y="6349"/>
                  </a:lnTo>
                  <a:lnTo>
                    <a:pt x="632636" y="1269"/>
                  </a:lnTo>
                  <a:lnTo>
                    <a:pt x="679630" y="0"/>
                  </a:lnTo>
                  <a:lnTo>
                    <a:pt x="726624" y="1269"/>
                  </a:lnTo>
                  <a:lnTo>
                    <a:pt x="773058" y="6349"/>
                  </a:lnTo>
                  <a:lnTo>
                    <a:pt x="818831" y="13969"/>
                  </a:lnTo>
                  <a:lnTo>
                    <a:pt x="863837" y="25399"/>
                  </a:lnTo>
                  <a:lnTo>
                    <a:pt x="907972" y="40639"/>
                  </a:lnTo>
                  <a:lnTo>
                    <a:pt x="951133" y="58419"/>
                  </a:lnTo>
                  <a:lnTo>
                    <a:pt x="993216" y="78739"/>
                  </a:lnTo>
                  <a:lnTo>
                    <a:pt x="1034117" y="101599"/>
                  </a:lnTo>
                  <a:lnTo>
                    <a:pt x="1073732" y="128269"/>
                  </a:lnTo>
                  <a:lnTo>
                    <a:pt x="1111958" y="157479"/>
                  </a:lnTo>
                  <a:lnTo>
                    <a:pt x="671288" y="157479"/>
                  </a:lnTo>
                  <a:lnTo>
                    <a:pt x="662956" y="158749"/>
                  </a:lnTo>
                  <a:lnTo>
                    <a:pt x="654634" y="158749"/>
                  </a:lnTo>
                  <a:lnTo>
                    <a:pt x="646322" y="160019"/>
                  </a:lnTo>
                  <a:lnTo>
                    <a:pt x="638030" y="160019"/>
                  </a:lnTo>
                  <a:lnTo>
                    <a:pt x="621537" y="162559"/>
                  </a:lnTo>
                  <a:lnTo>
                    <a:pt x="613335" y="165099"/>
                  </a:lnTo>
                  <a:lnTo>
                    <a:pt x="597061" y="167639"/>
                  </a:lnTo>
                  <a:lnTo>
                    <a:pt x="557334" y="180339"/>
                  </a:lnTo>
                  <a:lnTo>
                    <a:pt x="549587" y="184149"/>
                  </a:lnTo>
                  <a:lnTo>
                    <a:pt x="541919" y="186689"/>
                  </a:lnTo>
                  <a:lnTo>
                    <a:pt x="519441" y="198119"/>
                  </a:lnTo>
                  <a:lnTo>
                    <a:pt x="504929" y="205739"/>
                  </a:lnTo>
                  <a:lnTo>
                    <a:pt x="497830" y="210819"/>
                  </a:lnTo>
                  <a:lnTo>
                    <a:pt x="490837" y="214629"/>
                  </a:lnTo>
                  <a:lnTo>
                    <a:pt x="457668" y="240029"/>
                  </a:lnTo>
                  <a:lnTo>
                    <a:pt x="451422" y="246379"/>
                  </a:lnTo>
                  <a:lnTo>
                    <a:pt x="445314" y="251459"/>
                  </a:lnTo>
                  <a:lnTo>
                    <a:pt x="439343" y="257809"/>
                  </a:lnTo>
                  <a:lnTo>
                    <a:pt x="433516" y="262889"/>
                  </a:lnTo>
                  <a:lnTo>
                    <a:pt x="427841" y="269239"/>
                  </a:lnTo>
                  <a:lnTo>
                    <a:pt x="422318" y="275589"/>
                  </a:lnTo>
                  <a:lnTo>
                    <a:pt x="416947" y="281939"/>
                  </a:lnTo>
                  <a:lnTo>
                    <a:pt x="411734" y="288289"/>
                  </a:lnTo>
                  <a:lnTo>
                    <a:pt x="406686" y="295909"/>
                  </a:lnTo>
                  <a:lnTo>
                    <a:pt x="401801" y="302259"/>
                  </a:lnTo>
                  <a:lnTo>
                    <a:pt x="397082" y="308609"/>
                  </a:lnTo>
                  <a:lnTo>
                    <a:pt x="392532" y="316229"/>
                  </a:lnTo>
                  <a:lnTo>
                    <a:pt x="388158" y="322579"/>
                  </a:lnTo>
                  <a:lnTo>
                    <a:pt x="368966" y="360679"/>
                  </a:lnTo>
                  <a:lnTo>
                    <a:pt x="354445" y="398779"/>
                  </a:lnTo>
                  <a:lnTo>
                    <a:pt x="352121" y="407669"/>
                  </a:lnTo>
                  <a:lnTo>
                    <a:pt x="349996" y="415289"/>
                  </a:lnTo>
                  <a:lnTo>
                    <a:pt x="348069" y="422909"/>
                  </a:lnTo>
                  <a:lnTo>
                    <a:pt x="346342" y="431799"/>
                  </a:lnTo>
                  <a:lnTo>
                    <a:pt x="344815" y="439419"/>
                  </a:lnTo>
                  <a:lnTo>
                    <a:pt x="340221" y="481329"/>
                  </a:lnTo>
                  <a:lnTo>
                    <a:pt x="339914" y="488949"/>
                  </a:lnTo>
                  <a:lnTo>
                    <a:pt x="339914" y="506729"/>
                  </a:lnTo>
                  <a:lnTo>
                    <a:pt x="344815" y="556259"/>
                  </a:lnTo>
                  <a:lnTo>
                    <a:pt x="346342" y="563879"/>
                  </a:lnTo>
                  <a:lnTo>
                    <a:pt x="348069" y="572769"/>
                  </a:lnTo>
                  <a:lnTo>
                    <a:pt x="349996" y="580389"/>
                  </a:lnTo>
                  <a:lnTo>
                    <a:pt x="352121" y="588009"/>
                  </a:lnTo>
                  <a:lnTo>
                    <a:pt x="354445" y="596899"/>
                  </a:lnTo>
                  <a:lnTo>
                    <a:pt x="368966" y="634999"/>
                  </a:lnTo>
                  <a:lnTo>
                    <a:pt x="388158" y="671829"/>
                  </a:lnTo>
                  <a:lnTo>
                    <a:pt x="392532" y="679449"/>
                  </a:lnTo>
                  <a:lnTo>
                    <a:pt x="397082" y="687069"/>
                  </a:lnTo>
                  <a:lnTo>
                    <a:pt x="401801" y="693419"/>
                  </a:lnTo>
                  <a:lnTo>
                    <a:pt x="406686" y="699769"/>
                  </a:lnTo>
                  <a:lnTo>
                    <a:pt x="411734" y="707389"/>
                  </a:lnTo>
                  <a:lnTo>
                    <a:pt x="416947" y="713739"/>
                  </a:lnTo>
                  <a:lnTo>
                    <a:pt x="422318" y="720089"/>
                  </a:lnTo>
                  <a:lnTo>
                    <a:pt x="427841" y="726439"/>
                  </a:lnTo>
                  <a:lnTo>
                    <a:pt x="433516" y="731519"/>
                  </a:lnTo>
                  <a:lnTo>
                    <a:pt x="439343" y="737869"/>
                  </a:lnTo>
                  <a:lnTo>
                    <a:pt x="445314" y="744219"/>
                  </a:lnTo>
                  <a:lnTo>
                    <a:pt x="451422" y="749299"/>
                  </a:lnTo>
                  <a:lnTo>
                    <a:pt x="457668" y="755649"/>
                  </a:lnTo>
                  <a:lnTo>
                    <a:pt x="490837" y="779779"/>
                  </a:lnTo>
                  <a:lnTo>
                    <a:pt x="497830" y="784859"/>
                  </a:lnTo>
                  <a:lnTo>
                    <a:pt x="504929" y="788669"/>
                  </a:lnTo>
                  <a:lnTo>
                    <a:pt x="512132" y="793749"/>
                  </a:lnTo>
                  <a:lnTo>
                    <a:pt x="534339" y="805179"/>
                  </a:lnTo>
                  <a:lnTo>
                    <a:pt x="541919" y="808989"/>
                  </a:lnTo>
                  <a:lnTo>
                    <a:pt x="549587" y="811529"/>
                  </a:lnTo>
                  <a:lnTo>
                    <a:pt x="557334" y="815339"/>
                  </a:lnTo>
                  <a:lnTo>
                    <a:pt x="588999" y="825499"/>
                  </a:lnTo>
                  <a:lnTo>
                    <a:pt x="597061" y="826769"/>
                  </a:lnTo>
                  <a:lnTo>
                    <a:pt x="605173" y="829309"/>
                  </a:lnTo>
                  <a:lnTo>
                    <a:pt x="613335" y="830579"/>
                  </a:lnTo>
                  <a:lnTo>
                    <a:pt x="621537" y="833119"/>
                  </a:lnTo>
                  <a:lnTo>
                    <a:pt x="629768" y="834389"/>
                  </a:lnTo>
                  <a:lnTo>
                    <a:pt x="638030" y="834389"/>
                  </a:lnTo>
                  <a:lnTo>
                    <a:pt x="654634" y="836929"/>
                  </a:lnTo>
                  <a:lnTo>
                    <a:pt x="671288" y="836929"/>
                  </a:lnTo>
                  <a:lnTo>
                    <a:pt x="679630" y="838199"/>
                  </a:lnTo>
                  <a:lnTo>
                    <a:pt x="1111958" y="838199"/>
                  </a:lnTo>
                  <a:lnTo>
                    <a:pt x="1073732" y="867409"/>
                  </a:lnTo>
                  <a:lnTo>
                    <a:pt x="1034117" y="894079"/>
                  </a:lnTo>
                  <a:lnTo>
                    <a:pt x="993216" y="916939"/>
                  </a:lnTo>
                  <a:lnTo>
                    <a:pt x="951133" y="937259"/>
                  </a:lnTo>
                  <a:lnTo>
                    <a:pt x="907972" y="955039"/>
                  </a:lnTo>
                  <a:lnTo>
                    <a:pt x="863837" y="970279"/>
                  </a:lnTo>
                  <a:lnTo>
                    <a:pt x="818831" y="981709"/>
                  </a:lnTo>
                  <a:lnTo>
                    <a:pt x="773058" y="989329"/>
                  </a:lnTo>
                  <a:lnTo>
                    <a:pt x="726624" y="994409"/>
                  </a:lnTo>
                  <a:lnTo>
                    <a:pt x="679630" y="995679"/>
                  </a:lnTo>
                  <a:close/>
                </a:path>
                <a:path w="1359535" h="995679">
                  <a:moveTo>
                    <a:pt x="1111958" y="838199"/>
                  </a:moveTo>
                  <a:lnTo>
                    <a:pt x="679630" y="838199"/>
                  </a:lnTo>
                  <a:lnTo>
                    <a:pt x="687970" y="836929"/>
                  </a:lnTo>
                  <a:lnTo>
                    <a:pt x="704618" y="836929"/>
                  </a:lnTo>
                  <a:lnTo>
                    <a:pt x="721216" y="834389"/>
                  </a:lnTo>
                  <a:lnTo>
                    <a:pt x="729475" y="834389"/>
                  </a:lnTo>
                  <a:lnTo>
                    <a:pt x="737703" y="833119"/>
                  </a:lnTo>
                  <a:lnTo>
                    <a:pt x="745901" y="830579"/>
                  </a:lnTo>
                  <a:lnTo>
                    <a:pt x="754060" y="829309"/>
                  </a:lnTo>
                  <a:lnTo>
                    <a:pt x="762168" y="826769"/>
                  </a:lnTo>
                  <a:lnTo>
                    <a:pt x="770227" y="825499"/>
                  </a:lnTo>
                  <a:lnTo>
                    <a:pt x="801877" y="815339"/>
                  </a:lnTo>
                  <a:lnTo>
                    <a:pt x="817283" y="807719"/>
                  </a:lnTo>
                  <a:lnTo>
                    <a:pt x="824860" y="805179"/>
                  </a:lnTo>
                  <a:lnTo>
                    <a:pt x="847056" y="793749"/>
                  </a:lnTo>
                  <a:lnTo>
                    <a:pt x="854256" y="788669"/>
                  </a:lnTo>
                  <a:lnTo>
                    <a:pt x="861351" y="784859"/>
                  </a:lnTo>
                  <a:lnTo>
                    <a:pt x="868341" y="779779"/>
                  </a:lnTo>
                  <a:lnTo>
                    <a:pt x="901497" y="754379"/>
                  </a:lnTo>
                  <a:lnTo>
                    <a:pt x="907741" y="749299"/>
                  </a:lnTo>
                  <a:lnTo>
                    <a:pt x="913847" y="744219"/>
                  </a:lnTo>
                  <a:lnTo>
                    <a:pt x="919816" y="737869"/>
                  </a:lnTo>
                  <a:lnTo>
                    <a:pt x="925641" y="731519"/>
                  </a:lnTo>
                  <a:lnTo>
                    <a:pt x="931315" y="726439"/>
                  </a:lnTo>
                  <a:lnTo>
                    <a:pt x="936837" y="720089"/>
                  </a:lnTo>
                  <a:lnTo>
                    <a:pt x="942207" y="713739"/>
                  </a:lnTo>
                  <a:lnTo>
                    <a:pt x="947420" y="706119"/>
                  </a:lnTo>
                  <a:lnTo>
                    <a:pt x="952468" y="699769"/>
                  </a:lnTo>
                  <a:lnTo>
                    <a:pt x="957352" y="693419"/>
                  </a:lnTo>
                  <a:lnTo>
                    <a:pt x="962072" y="687069"/>
                  </a:lnTo>
                  <a:lnTo>
                    <a:pt x="966622" y="679449"/>
                  </a:lnTo>
                  <a:lnTo>
                    <a:pt x="970997" y="671829"/>
                  </a:lnTo>
                  <a:lnTo>
                    <a:pt x="975197" y="665479"/>
                  </a:lnTo>
                  <a:lnTo>
                    <a:pt x="993489" y="627379"/>
                  </a:lnTo>
                  <a:lnTo>
                    <a:pt x="1007066" y="588009"/>
                  </a:lnTo>
                  <a:lnTo>
                    <a:pt x="1009196" y="580389"/>
                  </a:lnTo>
                  <a:lnTo>
                    <a:pt x="1011128" y="572769"/>
                  </a:lnTo>
                  <a:lnTo>
                    <a:pt x="1012861" y="563879"/>
                  </a:lnTo>
                  <a:lnTo>
                    <a:pt x="1014394" y="556259"/>
                  </a:lnTo>
                  <a:lnTo>
                    <a:pt x="1019022" y="514349"/>
                  </a:lnTo>
                  <a:lnTo>
                    <a:pt x="1019346" y="488949"/>
                  </a:lnTo>
                  <a:lnTo>
                    <a:pt x="1019039" y="481329"/>
                  </a:lnTo>
                  <a:lnTo>
                    <a:pt x="1014445" y="439419"/>
                  </a:lnTo>
                  <a:lnTo>
                    <a:pt x="1012918" y="431799"/>
                  </a:lnTo>
                  <a:lnTo>
                    <a:pt x="1011190" y="422909"/>
                  </a:lnTo>
                  <a:lnTo>
                    <a:pt x="1009264" y="415289"/>
                  </a:lnTo>
                  <a:lnTo>
                    <a:pt x="1007139" y="407669"/>
                  </a:lnTo>
                  <a:lnTo>
                    <a:pt x="1004815" y="398779"/>
                  </a:lnTo>
                  <a:lnTo>
                    <a:pt x="990294" y="360679"/>
                  </a:lnTo>
                  <a:lnTo>
                    <a:pt x="971102" y="322579"/>
                  </a:lnTo>
                  <a:lnTo>
                    <a:pt x="966728" y="316229"/>
                  </a:lnTo>
                  <a:lnTo>
                    <a:pt x="962178" y="308609"/>
                  </a:lnTo>
                  <a:lnTo>
                    <a:pt x="957458" y="302259"/>
                  </a:lnTo>
                  <a:lnTo>
                    <a:pt x="952574" y="295909"/>
                  </a:lnTo>
                  <a:lnTo>
                    <a:pt x="947526" y="288289"/>
                  </a:lnTo>
                  <a:lnTo>
                    <a:pt x="919917" y="257809"/>
                  </a:lnTo>
                  <a:lnTo>
                    <a:pt x="913946" y="251459"/>
                  </a:lnTo>
                  <a:lnTo>
                    <a:pt x="907838" y="246379"/>
                  </a:lnTo>
                  <a:lnTo>
                    <a:pt x="901592" y="240029"/>
                  </a:lnTo>
                  <a:lnTo>
                    <a:pt x="895208" y="234949"/>
                  </a:lnTo>
                  <a:lnTo>
                    <a:pt x="861430" y="210819"/>
                  </a:lnTo>
                  <a:lnTo>
                    <a:pt x="854331" y="205739"/>
                  </a:lnTo>
                  <a:lnTo>
                    <a:pt x="839819" y="198119"/>
                  </a:lnTo>
                  <a:lnTo>
                    <a:pt x="817341" y="186689"/>
                  </a:lnTo>
                  <a:lnTo>
                    <a:pt x="809673" y="184149"/>
                  </a:lnTo>
                  <a:lnTo>
                    <a:pt x="801926" y="180339"/>
                  </a:lnTo>
                  <a:lnTo>
                    <a:pt x="762199" y="167639"/>
                  </a:lnTo>
                  <a:lnTo>
                    <a:pt x="745925" y="165099"/>
                  </a:lnTo>
                  <a:lnTo>
                    <a:pt x="737723" y="162559"/>
                  </a:lnTo>
                  <a:lnTo>
                    <a:pt x="721230" y="160019"/>
                  </a:lnTo>
                  <a:lnTo>
                    <a:pt x="712938" y="160019"/>
                  </a:lnTo>
                  <a:lnTo>
                    <a:pt x="704626" y="158749"/>
                  </a:lnTo>
                  <a:lnTo>
                    <a:pt x="696304" y="158749"/>
                  </a:lnTo>
                  <a:lnTo>
                    <a:pt x="687972" y="157479"/>
                  </a:lnTo>
                  <a:lnTo>
                    <a:pt x="1111958" y="157479"/>
                  </a:lnTo>
                  <a:lnTo>
                    <a:pt x="1148689" y="189229"/>
                  </a:lnTo>
                  <a:lnTo>
                    <a:pt x="1183823" y="223519"/>
                  </a:lnTo>
                  <a:lnTo>
                    <a:pt x="1217255" y="260349"/>
                  </a:lnTo>
                  <a:lnTo>
                    <a:pt x="1248882" y="299719"/>
                  </a:lnTo>
                  <a:lnTo>
                    <a:pt x="1278599" y="340359"/>
                  </a:lnTo>
                  <a:lnTo>
                    <a:pt x="1306304" y="384809"/>
                  </a:lnTo>
                  <a:lnTo>
                    <a:pt x="1331891" y="430529"/>
                  </a:lnTo>
                  <a:lnTo>
                    <a:pt x="1355257" y="478789"/>
                  </a:lnTo>
                  <a:lnTo>
                    <a:pt x="1359266" y="491489"/>
                  </a:lnTo>
                  <a:lnTo>
                    <a:pt x="1359266" y="504189"/>
                  </a:lnTo>
                  <a:lnTo>
                    <a:pt x="1331891" y="565149"/>
                  </a:lnTo>
                  <a:lnTo>
                    <a:pt x="1306304" y="610869"/>
                  </a:lnTo>
                  <a:lnTo>
                    <a:pt x="1278599" y="654049"/>
                  </a:lnTo>
                  <a:lnTo>
                    <a:pt x="1248882" y="695959"/>
                  </a:lnTo>
                  <a:lnTo>
                    <a:pt x="1217255" y="735329"/>
                  </a:lnTo>
                  <a:lnTo>
                    <a:pt x="1183823" y="772159"/>
                  </a:lnTo>
                  <a:lnTo>
                    <a:pt x="1148689" y="806449"/>
                  </a:lnTo>
                  <a:lnTo>
                    <a:pt x="1111958" y="838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96601" y="3119883"/>
              <a:ext cx="135927" cy="13592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15330" y="2938663"/>
              <a:ext cx="498475" cy="497840"/>
            </a:xfrm>
            <a:custGeom>
              <a:avLst/>
              <a:gdLst/>
              <a:ahLst/>
              <a:cxnLst/>
              <a:rect l="l" t="t" r="r" b="b"/>
              <a:pathLst>
                <a:path w="498475" h="497839">
                  <a:moveTo>
                    <a:pt x="265522" y="497839"/>
                  </a:moveTo>
                  <a:lnTo>
                    <a:pt x="232912" y="497839"/>
                  </a:lnTo>
                  <a:lnTo>
                    <a:pt x="192591" y="491489"/>
                  </a:lnTo>
                  <a:lnTo>
                    <a:pt x="184683" y="488949"/>
                  </a:lnTo>
                  <a:lnTo>
                    <a:pt x="169062" y="485139"/>
                  </a:lnTo>
                  <a:lnTo>
                    <a:pt x="161386" y="481329"/>
                  </a:lnTo>
                  <a:lnTo>
                    <a:pt x="146304" y="476249"/>
                  </a:lnTo>
                  <a:lnTo>
                    <a:pt x="138934" y="472439"/>
                  </a:lnTo>
                  <a:lnTo>
                    <a:pt x="124537" y="464819"/>
                  </a:lnTo>
                  <a:lnTo>
                    <a:pt x="117544" y="459739"/>
                  </a:lnTo>
                  <a:lnTo>
                    <a:pt x="103971" y="450849"/>
                  </a:lnTo>
                  <a:lnTo>
                    <a:pt x="67220" y="419099"/>
                  </a:lnTo>
                  <a:lnTo>
                    <a:pt x="37463" y="379729"/>
                  </a:lnTo>
                  <a:lnTo>
                    <a:pt x="33272" y="373379"/>
                  </a:lnTo>
                  <a:lnTo>
                    <a:pt x="15845" y="336549"/>
                  </a:lnTo>
                  <a:lnTo>
                    <a:pt x="3195" y="289559"/>
                  </a:lnTo>
                  <a:lnTo>
                    <a:pt x="0" y="256539"/>
                  </a:lnTo>
                  <a:lnTo>
                    <a:pt x="0" y="240029"/>
                  </a:lnTo>
                  <a:lnTo>
                    <a:pt x="400" y="232409"/>
                  </a:lnTo>
                  <a:lnTo>
                    <a:pt x="1878" y="217169"/>
                  </a:lnTo>
                  <a:lnTo>
                    <a:pt x="2001" y="215899"/>
                  </a:lnTo>
                  <a:lnTo>
                    <a:pt x="13104" y="168909"/>
                  </a:lnTo>
                  <a:lnTo>
                    <a:pt x="37473" y="116839"/>
                  </a:lnTo>
                  <a:lnTo>
                    <a:pt x="61757" y="83819"/>
                  </a:lnTo>
                  <a:lnTo>
                    <a:pt x="67232" y="78739"/>
                  </a:lnTo>
                  <a:lnTo>
                    <a:pt x="78776" y="66039"/>
                  </a:lnTo>
                  <a:lnTo>
                    <a:pt x="117559" y="36829"/>
                  </a:lnTo>
                  <a:lnTo>
                    <a:pt x="161402" y="15239"/>
                  </a:lnTo>
                  <a:lnTo>
                    <a:pt x="192609" y="6349"/>
                  </a:lnTo>
                  <a:lnTo>
                    <a:pt x="208620" y="2539"/>
                  </a:lnTo>
                  <a:lnTo>
                    <a:pt x="216684" y="1269"/>
                  </a:lnTo>
                  <a:lnTo>
                    <a:pt x="232930" y="0"/>
                  </a:lnTo>
                  <a:lnTo>
                    <a:pt x="265530" y="0"/>
                  </a:lnTo>
                  <a:lnTo>
                    <a:pt x="281765" y="1269"/>
                  </a:lnTo>
                  <a:lnTo>
                    <a:pt x="289823" y="2539"/>
                  </a:lnTo>
                  <a:lnTo>
                    <a:pt x="305821" y="6349"/>
                  </a:lnTo>
                  <a:lnTo>
                    <a:pt x="313723" y="7619"/>
                  </a:lnTo>
                  <a:lnTo>
                    <a:pt x="352070" y="21589"/>
                  </a:lnTo>
                  <a:lnTo>
                    <a:pt x="394366" y="45719"/>
                  </a:lnTo>
                  <a:lnTo>
                    <a:pt x="419556" y="67309"/>
                  </a:lnTo>
                  <a:lnTo>
                    <a:pt x="431093" y="78739"/>
                  </a:lnTo>
                  <a:lnTo>
                    <a:pt x="436565" y="83819"/>
                  </a:lnTo>
                  <a:lnTo>
                    <a:pt x="441742" y="90169"/>
                  </a:lnTo>
                  <a:lnTo>
                    <a:pt x="233653" y="90169"/>
                  </a:lnTo>
                  <a:lnTo>
                    <a:pt x="218257" y="92709"/>
                  </a:lnTo>
                  <a:lnTo>
                    <a:pt x="210653" y="95249"/>
                  </a:lnTo>
                  <a:lnTo>
                    <a:pt x="203159" y="96519"/>
                  </a:lnTo>
                  <a:lnTo>
                    <a:pt x="188505" y="101599"/>
                  </a:lnTo>
                  <a:lnTo>
                    <a:pt x="154713" y="120649"/>
                  </a:lnTo>
                  <a:lnTo>
                    <a:pt x="131678" y="142239"/>
                  </a:lnTo>
                  <a:lnTo>
                    <a:pt x="126599" y="147319"/>
                  </a:lnTo>
                  <a:lnTo>
                    <a:pt x="121817" y="153669"/>
                  </a:lnTo>
                  <a:lnTo>
                    <a:pt x="117330" y="160019"/>
                  </a:lnTo>
                  <a:lnTo>
                    <a:pt x="113160" y="167639"/>
                  </a:lnTo>
                  <a:lnTo>
                    <a:pt x="109328" y="173989"/>
                  </a:lnTo>
                  <a:lnTo>
                    <a:pt x="105833" y="180339"/>
                  </a:lnTo>
                  <a:lnTo>
                    <a:pt x="102676" y="187959"/>
                  </a:lnTo>
                  <a:lnTo>
                    <a:pt x="99871" y="195579"/>
                  </a:lnTo>
                  <a:lnTo>
                    <a:pt x="97432" y="201929"/>
                  </a:lnTo>
                  <a:lnTo>
                    <a:pt x="90880" y="240029"/>
                  </a:lnTo>
                  <a:lnTo>
                    <a:pt x="90609" y="248919"/>
                  </a:lnTo>
                  <a:lnTo>
                    <a:pt x="90800" y="256539"/>
                  </a:lnTo>
                  <a:lnTo>
                    <a:pt x="97442" y="294639"/>
                  </a:lnTo>
                  <a:lnTo>
                    <a:pt x="105848" y="316229"/>
                  </a:lnTo>
                  <a:lnTo>
                    <a:pt x="109344" y="323849"/>
                  </a:lnTo>
                  <a:lnTo>
                    <a:pt x="131702" y="355599"/>
                  </a:lnTo>
                  <a:lnTo>
                    <a:pt x="161115" y="380999"/>
                  </a:lnTo>
                  <a:lnTo>
                    <a:pt x="203193" y="400049"/>
                  </a:lnTo>
                  <a:lnTo>
                    <a:pt x="233689" y="406399"/>
                  </a:lnTo>
                  <a:lnTo>
                    <a:pt x="241443" y="406399"/>
                  </a:lnTo>
                  <a:lnTo>
                    <a:pt x="249235" y="407669"/>
                  </a:lnTo>
                  <a:lnTo>
                    <a:pt x="440826" y="407669"/>
                  </a:lnTo>
                  <a:lnTo>
                    <a:pt x="436684" y="412749"/>
                  </a:lnTo>
                  <a:lnTo>
                    <a:pt x="401008" y="445769"/>
                  </a:lnTo>
                  <a:lnTo>
                    <a:pt x="380888" y="459739"/>
                  </a:lnTo>
                  <a:lnTo>
                    <a:pt x="373896" y="464819"/>
                  </a:lnTo>
                  <a:lnTo>
                    <a:pt x="359499" y="472439"/>
                  </a:lnTo>
                  <a:lnTo>
                    <a:pt x="352130" y="476249"/>
                  </a:lnTo>
                  <a:lnTo>
                    <a:pt x="337048" y="481329"/>
                  </a:lnTo>
                  <a:lnTo>
                    <a:pt x="329372" y="485139"/>
                  </a:lnTo>
                  <a:lnTo>
                    <a:pt x="313751" y="488949"/>
                  </a:lnTo>
                  <a:lnTo>
                    <a:pt x="305843" y="491489"/>
                  </a:lnTo>
                  <a:lnTo>
                    <a:pt x="265522" y="497839"/>
                  </a:lnTo>
                  <a:close/>
                </a:path>
                <a:path w="498475" h="497839">
                  <a:moveTo>
                    <a:pt x="440826" y="407669"/>
                  </a:moveTo>
                  <a:lnTo>
                    <a:pt x="249235" y="407669"/>
                  </a:lnTo>
                  <a:lnTo>
                    <a:pt x="257023" y="406399"/>
                  </a:lnTo>
                  <a:lnTo>
                    <a:pt x="264773" y="406399"/>
                  </a:lnTo>
                  <a:lnTo>
                    <a:pt x="287759" y="402589"/>
                  </a:lnTo>
                  <a:lnTo>
                    <a:pt x="323952" y="388619"/>
                  </a:lnTo>
                  <a:lnTo>
                    <a:pt x="337292" y="379729"/>
                  </a:lnTo>
                  <a:lnTo>
                    <a:pt x="343660" y="375919"/>
                  </a:lnTo>
                  <a:lnTo>
                    <a:pt x="371759" y="349249"/>
                  </a:lnTo>
                  <a:lnTo>
                    <a:pt x="392528" y="316229"/>
                  </a:lnTo>
                  <a:lnTo>
                    <a:pt x="395688" y="308609"/>
                  </a:lnTo>
                  <a:lnTo>
                    <a:pt x="398497" y="302259"/>
                  </a:lnTo>
                  <a:lnTo>
                    <a:pt x="407029" y="264159"/>
                  </a:lnTo>
                  <a:lnTo>
                    <a:pt x="407808" y="248919"/>
                  </a:lnTo>
                  <a:lnTo>
                    <a:pt x="407617" y="241299"/>
                  </a:lnTo>
                  <a:lnTo>
                    <a:pt x="400980" y="201929"/>
                  </a:lnTo>
                  <a:lnTo>
                    <a:pt x="398540" y="195579"/>
                  </a:lnTo>
                  <a:lnTo>
                    <a:pt x="395734" y="187959"/>
                  </a:lnTo>
                  <a:lnTo>
                    <a:pt x="392576" y="180339"/>
                  </a:lnTo>
                  <a:lnTo>
                    <a:pt x="389081" y="173989"/>
                  </a:lnTo>
                  <a:lnTo>
                    <a:pt x="385248" y="167639"/>
                  </a:lnTo>
                  <a:lnTo>
                    <a:pt x="381077" y="160019"/>
                  </a:lnTo>
                  <a:lnTo>
                    <a:pt x="376590" y="153669"/>
                  </a:lnTo>
                  <a:lnTo>
                    <a:pt x="371806" y="147319"/>
                  </a:lnTo>
                  <a:lnTo>
                    <a:pt x="366727" y="142239"/>
                  </a:lnTo>
                  <a:lnTo>
                    <a:pt x="361352" y="135889"/>
                  </a:lnTo>
                  <a:lnTo>
                    <a:pt x="330732" y="113029"/>
                  </a:lnTo>
                  <a:lnTo>
                    <a:pt x="295241" y="96519"/>
                  </a:lnTo>
                  <a:lnTo>
                    <a:pt x="287747" y="95249"/>
                  </a:lnTo>
                  <a:lnTo>
                    <a:pt x="280142" y="92709"/>
                  </a:lnTo>
                  <a:lnTo>
                    <a:pt x="264746" y="90169"/>
                  </a:lnTo>
                  <a:lnTo>
                    <a:pt x="441742" y="90169"/>
                  </a:lnTo>
                  <a:lnTo>
                    <a:pt x="472734" y="138429"/>
                  </a:lnTo>
                  <a:lnTo>
                    <a:pt x="489979" y="184149"/>
                  </a:lnTo>
                  <a:lnTo>
                    <a:pt x="497994" y="232409"/>
                  </a:lnTo>
                  <a:lnTo>
                    <a:pt x="498418" y="256539"/>
                  </a:lnTo>
                  <a:lnTo>
                    <a:pt x="498076" y="264159"/>
                  </a:lnTo>
                  <a:lnTo>
                    <a:pt x="492042" y="304799"/>
                  </a:lnTo>
                  <a:lnTo>
                    <a:pt x="476333" y="351789"/>
                  </a:lnTo>
                  <a:lnTo>
                    <a:pt x="460963" y="379729"/>
                  </a:lnTo>
                  <a:lnTo>
                    <a:pt x="451895" y="393699"/>
                  </a:lnTo>
                  <a:lnTo>
                    <a:pt x="447039" y="400049"/>
                  </a:lnTo>
                  <a:lnTo>
                    <a:pt x="440826" y="4076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8444534" y="2837700"/>
            <a:ext cx="1400175" cy="700405"/>
          </a:xfrm>
          <a:custGeom>
            <a:avLst/>
            <a:gdLst/>
            <a:ahLst/>
            <a:cxnLst/>
            <a:rect l="l" t="t" r="r" b="b"/>
            <a:pathLst>
              <a:path w="1400175" h="700404">
                <a:moveTo>
                  <a:pt x="962507" y="350012"/>
                </a:moveTo>
                <a:lnTo>
                  <a:pt x="959319" y="302514"/>
                </a:lnTo>
                <a:lnTo>
                  <a:pt x="950010" y="256959"/>
                </a:lnTo>
                <a:lnTo>
                  <a:pt x="935012" y="213766"/>
                </a:lnTo>
                <a:lnTo>
                  <a:pt x="914730" y="173355"/>
                </a:lnTo>
                <a:lnTo>
                  <a:pt x="889584" y="136131"/>
                </a:lnTo>
                <a:lnTo>
                  <a:pt x="859993" y="102514"/>
                </a:lnTo>
                <a:lnTo>
                  <a:pt x="826389" y="72923"/>
                </a:lnTo>
                <a:lnTo>
                  <a:pt x="789165" y="47790"/>
                </a:lnTo>
                <a:lnTo>
                  <a:pt x="748741" y="27508"/>
                </a:lnTo>
                <a:lnTo>
                  <a:pt x="705548" y="12496"/>
                </a:lnTo>
                <a:lnTo>
                  <a:pt x="659993" y="3200"/>
                </a:lnTo>
                <a:lnTo>
                  <a:pt x="612508" y="0"/>
                </a:lnTo>
                <a:lnTo>
                  <a:pt x="349999" y="0"/>
                </a:lnTo>
                <a:lnTo>
                  <a:pt x="302501" y="3200"/>
                </a:lnTo>
                <a:lnTo>
                  <a:pt x="256959" y="12496"/>
                </a:lnTo>
                <a:lnTo>
                  <a:pt x="213766" y="27508"/>
                </a:lnTo>
                <a:lnTo>
                  <a:pt x="173342" y="47790"/>
                </a:lnTo>
                <a:lnTo>
                  <a:pt x="136118" y="72923"/>
                </a:lnTo>
                <a:lnTo>
                  <a:pt x="102514" y="102514"/>
                </a:lnTo>
                <a:lnTo>
                  <a:pt x="72923" y="136131"/>
                </a:lnTo>
                <a:lnTo>
                  <a:pt x="47777" y="173355"/>
                </a:lnTo>
                <a:lnTo>
                  <a:pt x="27495" y="213766"/>
                </a:lnTo>
                <a:lnTo>
                  <a:pt x="12496" y="256959"/>
                </a:lnTo>
                <a:lnTo>
                  <a:pt x="3187" y="302514"/>
                </a:lnTo>
                <a:lnTo>
                  <a:pt x="0" y="350012"/>
                </a:lnTo>
                <a:lnTo>
                  <a:pt x="3187" y="397497"/>
                </a:lnTo>
                <a:lnTo>
                  <a:pt x="12496" y="443052"/>
                </a:lnTo>
                <a:lnTo>
                  <a:pt x="27495" y="486244"/>
                </a:lnTo>
                <a:lnTo>
                  <a:pt x="47777" y="526656"/>
                </a:lnTo>
                <a:lnTo>
                  <a:pt x="72923" y="563880"/>
                </a:lnTo>
                <a:lnTo>
                  <a:pt x="102514" y="597496"/>
                </a:lnTo>
                <a:lnTo>
                  <a:pt x="136118" y="627087"/>
                </a:lnTo>
                <a:lnTo>
                  <a:pt x="173342" y="652221"/>
                </a:lnTo>
                <a:lnTo>
                  <a:pt x="213766" y="672503"/>
                </a:lnTo>
                <a:lnTo>
                  <a:pt x="256959" y="687514"/>
                </a:lnTo>
                <a:lnTo>
                  <a:pt x="302501" y="696810"/>
                </a:lnTo>
                <a:lnTo>
                  <a:pt x="349999" y="700011"/>
                </a:lnTo>
                <a:lnTo>
                  <a:pt x="349999" y="525005"/>
                </a:lnTo>
                <a:lnTo>
                  <a:pt x="303479" y="518756"/>
                </a:lnTo>
                <a:lnTo>
                  <a:pt x="261670" y="501116"/>
                </a:lnTo>
                <a:lnTo>
                  <a:pt x="226250" y="473748"/>
                </a:lnTo>
                <a:lnTo>
                  <a:pt x="198894" y="438327"/>
                </a:lnTo>
                <a:lnTo>
                  <a:pt x="181254" y="396532"/>
                </a:lnTo>
                <a:lnTo>
                  <a:pt x="174993" y="350012"/>
                </a:lnTo>
                <a:lnTo>
                  <a:pt x="181254" y="303479"/>
                </a:lnTo>
                <a:lnTo>
                  <a:pt x="198894" y="261683"/>
                </a:lnTo>
                <a:lnTo>
                  <a:pt x="226250" y="226263"/>
                </a:lnTo>
                <a:lnTo>
                  <a:pt x="261670" y="198894"/>
                </a:lnTo>
                <a:lnTo>
                  <a:pt x="303479" y="181254"/>
                </a:lnTo>
                <a:lnTo>
                  <a:pt x="349999" y="175006"/>
                </a:lnTo>
                <a:lnTo>
                  <a:pt x="612508" y="175006"/>
                </a:lnTo>
                <a:lnTo>
                  <a:pt x="659028" y="181254"/>
                </a:lnTo>
                <a:lnTo>
                  <a:pt x="700836" y="198894"/>
                </a:lnTo>
                <a:lnTo>
                  <a:pt x="736257" y="226263"/>
                </a:lnTo>
                <a:lnTo>
                  <a:pt x="763612" y="261683"/>
                </a:lnTo>
                <a:lnTo>
                  <a:pt x="781253" y="303479"/>
                </a:lnTo>
                <a:lnTo>
                  <a:pt x="787514" y="350012"/>
                </a:lnTo>
                <a:lnTo>
                  <a:pt x="787514" y="437502"/>
                </a:lnTo>
                <a:lnTo>
                  <a:pt x="962507" y="437502"/>
                </a:lnTo>
                <a:lnTo>
                  <a:pt x="962507" y="350012"/>
                </a:lnTo>
                <a:close/>
              </a:path>
              <a:path w="1400175" h="700404">
                <a:moveTo>
                  <a:pt x="1400022" y="350012"/>
                </a:moveTo>
                <a:lnTo>
                  <a:pt x="1396822" y="302514"/>
                </a:lnTo>
                <a:lnTo>
                  <a:pt x="1387513" y="256959"/>
                </a:lnTo>
                <a:lnTo>
                  <a:pt x="1372514" y="213766"/>
                </a:lnTo>
                <a:lnTo>
                  <a:pt x="1352232" y="173355"/>
                </a:lnTo>
                <a:lnTo>
                  <a:pt x="1327086" y="136131"/>
                </a:lnTo>
                <a:lnTo>
                  <a:pt x="1297508" y="102514"/>
                </a:lnTo>
                <a:lnTo>
                  <a:pt x="1263891" y="72923"/>
                </a:lnTo>
                <a:lnTo>
                  <a:pt x="1226667" y="47790"/>
                </a:lnTo>
                <a:lnTo>
                  <a:pt x="1186256" y="27508"/>
                </a:lnTo>
                <a:lnTo>
                  <a:pt x="1143063" y="12496"/>
                </a:lnTo>
                <a:lnTo>
                  <a:pt x="1097508" y="3200"/>
                </a:lnTo>
                <a:lnTo>
                  <a:pt x="1050010" y="0"/>
                </a:lnTo>
                <a:lnTo>
                  <a:pt x="1050010" y="175006"/>
                </a:lnTo>
                <a:lnTo>
                  <a:pt x="1096530" y="181254"/>
                </a:lnTo>
                <a:lnTo>
                  <a:pt x="1138339" y="198894"/>
                </a:lnTo>
                <a:lnTo>
                  <a:pt x="1173759" y="226263"/>
                </a:lnTo>
                <a:lnTo>
                  <a:pt x="1201127" y="261683"/>
                </a:lnTo>
                <a:lnTo>
                  <a:pt x="1218768" y="303479"/>
                </a:lnTo>
                <a:lnTo>
                  <a:pt x="1225016" y="350012"/>
                </a:lnTo>
                <a:lnTo>
                  <a:pt x="1218768" y="396532"/>
                </a:lnTo>
                <a:lnTo>
                  <a:pt x="1201127" y="438327"/>
                </a:lnTo>
                <a:lnTo>
                  <a:pt x="1173759" y="473748"/>
                </a:lnTo>
                <a:lnTo>
                  <a:pt x="1138339" y="501116"/>
                </a:lnTo>
                <a:lnTo>
                  <a:pt x="1096530" y="518756"/>
                </a:lnTo>
                <a:lnTo>
                  <a:pt x="1050010" y="525005"/>
                </a:lnTo>
                <a:lnTo>
                  <a:pt x="787514" y="525005"/>
                </a:lnTo>
                <a:lnTo>
                  <a:pt x="740981" y="518756"/>
                </a:lnTo>
                <a:lnTo>
                  <a:pt x="699185" y="501116"/>
                </a:lnTo>
                <a:lnTo>
                  <a:pt x="663765" y="473748"/>
                </a:lnTo>
                <a:lnTo>
                  <a:pt x="636397" y="438327"/>
                </a:lnTo>
                <a:lnTo>
                  <a:pt x="618756" y="396532"/>
                </a:lnTo>
                <a:lnTo>
                  <a:pt x="612508" y="350012"/>
                </a:lnTo>
                <a:lnTo>
                  <a:pt x="612508" y="262509"/>
                </a:lnTo>
                <a:lnTo>
                  <a:pt x="437502" y="262509"/>
                </a:lnTo>
                <a:lnTo>
                  <a:pt x="437502" y="350012"/>
                </a:lnTo>
                <a:lnTo>
                  <a:pt x="440702" y="397497"/>
                </a:lnTo>
                <a:lnTo>
                  <a:pt x="449999" y="443052"/>
                </a:lnTo>
                <a:lnTo>
                  <a:pt x="465010" y="486244"/>
                </a:lnTo>
                <a:lnTo>
                  <a:pt x="485292" y="526656"/>
                </a:lnTo>
                <a:lnTo>
                  <a:pt x="510425" y="563880"/>
                </a:lnTo>
                <a:lnTo>
                  <a:pt x="540016" y="597496"/>
                </a:lnTo>
                <a:lnTo>
                  <a:pt x="573633" y="627087"/>
                </a:lnTo>
                <a:lnTo>
                  <a:pt x="610857" y="652221"/>
                </a:lnTo>
                <a:lnTo>
                  <a:pt x="651268" y="672503"/>
                </a:lnTo>
                <a:lnTo>
                  <a:pt x="694461" y="687514"/>
                </a:lnTo>
                <a:lnTo>
                  <a:pt x="740016" y="696810"/>
                </a:lnTo>
                <a:lnTo>
                  <a:pt x="787514" y="700011"/>
                </a:lnTo>
                <a:lnTo>
                  <a:pt x="1050010" y="700011"/>
                </a:lnTo>
                <a:lnTo>
                  <a:pt x="1097508" y="696810"/>
                </a:lnTo>
                <a:lnTo>
                  <a:pt x="1143063" y="687514"/>
                </a:lnTo>
                <a:lnTo>
                  <a:pt x="1186256" y="672503"/>
                </a:lnTo>
                <a:lnTo>
                  <a:pt x="1226667" y="652221"/>
                </a:lnTo>
                <a:lnTo>
                  <a:pt x="1263891" y="627087"/>
                </a:lnTo>
                <a:lnTo>
                  <a:pt x="1297508" y="597496"/>
                </a:lnTo>
                <a:lnTo>
                  <a:pt x="1327086" y="563880"/>
                </a:lnTo>
                <a:lnTo>
                  <a:pt x="1352232" y="526656"/>
                </a:lnTo>
                <a:lnTo>
                  <a:pt x="1372514" y="486244"/>
                </a:lnTo>
                <a:lnTo>
                  <a:pt x="1387513" y="443052"/>
                </a:lnTo>
                <a:lnTo>
                  <a:pt x="1396822" y="397497"/>
                </a:lnTo>
                <a:lnTo>
                  <a:pt x="1400022" y="350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567475" y="2562271"/>
            <a:ext cx="507365" cy="327660"/>
          </a:xfrm>
          <a:custGeom>
            <a:avLst/>
            <a:gdLst/>
            <a:ahLst/>
            <a:cxnLst/>
            <a:rect l="l" t="t" r="r" b="b"/>
            <a:pathLst>
              <a:path w="507365" h="327660">
                <a:moveTo>
                  <a:pt x="367717" y="327463"/>
                </a:moveTo>
                <a:lnTo>
                  <a:pt x="311580" y="322225"/>
                </a:lnTo>
                <a:lnTo>
                  <a:pt x="255006" y="320479"/>
                </a:lnTo>
                <a:lnTo>
                  <a:pt x="198141" y="322225"/>
                </a:lnTo>
                <a:lnTo>
                  <a:pt x="141131" y="327463"/>
                </a:lnTo>
                <a:lnTo>
                  <a:pt x="3006" y="142780"/>
                </a:lnTo>
                <a:lnTo>
                  <a:pt x="0" y="132401"/>
                </a:lnTo>
                <a:lnTo>
                  <a:pt x="2230" y="122604"/>
                </a:lnTo>
                <a:lnTo>
                  <a:pt x="9117" y="113972"/>
                </a:lnTo>
                <a:lnTo>
                  <a:pt x="20078" y="107085"/>
                </a:lnTo>
                <a:lnTo>
                  <a:pt x="91468" y="77597"/>
                </a:lnTo>
                <a:lnTo>
                  <a:pt x="144235" y="170715"/>
                </a:lnTo>
                <a:lnTo>
                  <a:pt x="148357" y="175201"/>
                </a:lnTo>
                <a:lnTo>
                  <a:pt x="155098" y="178669"/>
                </a:lnTo>
                <a:lnTo>
                  <a:pt x="163004" y="180100"/>
                </a:lnTo>
                <a:lnTo>
                  <a:pt x="170618" y="178475"/>
                </a:lnTo>
                <a:lnTo>
                  <a:pt x="176414" y="173698"/>
                </a:lnTo>
                <a:lnTo>
                  <a:pt x="179736" y="167029"/>
                </a:lnTo>
                <a:lnTo>
                  <a:pt x="180439" y="159488"/>
                </a:lnTo>
                <a:lnTo>
                  <a:pt x="178378" y="152091"/>
                </a:lnTo>
                <a:lnTo>
                  <a:pt x="113196" y="32591"/>
                </a:lnTo>
                <a:lnTo>
                  <a:pt x="114190" y="20296"/>
                </a:lnTo>
                <a:lnTo>
                  <a:pt x="122313" y="9893"/>
                </a:lnTo>
                <a:lnTo>
                  <a:pt x="134802" y="2691"/>
                </a:lnTo>
                <a:lnTo>
                  <a:pt x="148891" y="0"/>
                </a:lnTo>
                <a:lnTo>
                  <a:pt x="359957" y="0"/>
                </a:lnTo>
                <a:lnTo>
                  <a:pt x="375355" y="3588"/>
                </a:lnTo>
                <a:lnTo>
                  <a:pt x="387698" y="12415"/>
                </a:lnTo>
                <a:lnTo>
                  <a:pt x="395094" y="23570"/>
                </a:lnTo>
                <a:lnTo>
                  <a:pt x="395652" y="34143"/>
                </a:lnTo>
                <a:lnTo>
                  <a:pt x="333574" y="155195"/>
                </a:lnTo>
                <a:lnTo>
                  <a:pt x="330858" y="162591"/>
                </a:lnTo>
                <a:lnTo>
                  <a:pt x="331634" y="170133"/>
                </a:lnTo>
                <a:lnTo>
                  <a:pt x="335320" y="176802"/>
                </a:lnTo>
                <a:lnTo>
                  <a:pt x="341333" y="181579"/>
                </a:lnTo>
                <a:lnTo>
                  <a:pt x="350257" y="183834"/>
                </a:lnTo>
                <a:lnTo>
                  <a:pt x="358017" y="182161"/>
                </a:lnTo>
                <a:lnTo>
                  <a:pt x="364031" y="177869"/>
                </a:lnTo>
                <a:lnTo>
                  <a:pt x="367717" y="172267"/>
                </a:lnTo>
                <a:lnTo>
                  <a:pt x="417379" y="77597"/>
                </a:lnTo>
                <a:lnTo>
                  <a:pt x="487218" y="105533"/>
                </a:lnTo>
                <a:lnTo>
                  <a:pt x="496869" y="111328"/>
                </a:lnTo>
                <a:lnTo>
                  <a:pt x="503901" y="120470"/>
                </a:lnTo>
                <a:lnTo>
                  <a:pt x="506860" y="131067"/>
                </a:lnTo>
                <a:lnTo>
                  <a:pt x="504289" y="141228"/>
                </a:lnTo>
                <a:lnTo>
                  <a:pt x="367717" y="3274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14302679" y="2844984"/>
            <a:ext cx="1036955" cy="887730"/>
            <a:chOff x="14303689" y="2922325"/>
            <a:chExt cx="1036955" cy="887730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27229" y="3176846"/>
              <a:ext cx="80701" cy="18157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4303689" y="2922325"/>
              <a:ext cx="1036955" cy="887730"/>
            </a:xfrm>
            <a:custGeom>
              <a:avLst/>
              <a:gdLst/>
              <a:ahLst/>
              <a:cxnLst/>
              <a:rect l="l" t="t" r="r" b="b"/>
              <a:pathLst>
                <a:path w="1036955" h="887729">
                  <a:moveTo>
                    <a:pt x="771178" y="887720"/>
                  </a:moveTo>
                  <a:lnTo>
                    <a:pt x="265239" y="887720"/>
                  </a:lnTo>
                  <a:lnTo>
                    <a:pt x="249670" y="886876"/>
                  </a:lnTo>
                  <a:lnTo>
                    <a:pt x="211082" y="881711"/>
                  </a:lnTo>
                  <a:lnTo>
                    <a:pt x="158861" y="868277"/>
                  </a:lnTo>
                  <a:lnTo>
                    <a:pt x="102395" y="842626"/>
                  </a:lnTo>
                  <a:lnTo>
                    <a:pt x="51069" y="800810"/>
                  </a:lnTo>
                  <a:lnTo>
                    <a:pt x="24346" y="761526"/>
                  </a:lnTo>
                  <a:lnTo>
                    <a:pt x="7226" y="715841"/>
                  </a:lnTo>
                  <a:lnTo>
                    <a:pt x="0" y="663753"/>
                  </a:lnTo>
                  <a:lnTo>
                    <a:pt x="2958" y="605264"/>
                  </a:lnTo>
                  <a:lnTo>
                    <a:pt x="15051" y="540194"/>
                  </a:lnTo>
                  <a:lnTo>
                    <a:pt x="33860" y="477414"/>
                  </a:lnTo>
                  <a:lnTo>
                    <a:pt x="58319" y="417228"/>
                  </a:lnTo>
                  <a:lnTo>
                    <a:pt x="87364" y="359939"/>
                  </a:lnTo>
                  <a:lnTo>
                    <a:pt x="119930" y="305850"/>
                  </a:lnTo>
                  <a:lnTo>
                    <a:pt x="154951" y="255266"/>
                  </a:lnTo>
                  <a:lnTo>
                    <a:pt x="191362" y="208489"/>
                  </a:lnTo>
                  <a:lnTo>
                    <a:pt x="228099" y="165822"/>
                  </a:lnTo>
                  <a:lnTo>
                    <a:pt x="264097" y="127571"/>
                  </a:lnTo>
                  <a:lnTo>
                    <a:pt x="298290" y="94037"/>
                  </a:lnTo>
                  <a:lnTo>
                    <a:pt x="329614" y="65524"/>
                  </a:lnTo>
                  <a:lnTo>
                    <a:pt x="379393" y="24778"/>
                  </a:lnTo>
                  <a:lnTo>
                    <a:pt x="421114" y="4583"/>
                  </a:lnTo>
                  <a:lnTo>
                    <a:pt x="482610" y="557"/>
                  </a:lnTo>
                  <a:lnTo>
                    <a:pt x="519760" y="0"/>
                  </a:lnTo>
                  <a:lnTo>
                    <a:pt x="556668" y="339"/>
                  </a:lnTo>
                  <a:lnTo>
                    <a:pt x="617097" y="3928"/>
                  </a:lnTo>
                  <a:lnTo>
                    <a:pt x="658572" y="24778"/>
                  </a:lnTo>
                  <a:lnTo>
                    <a:pt x="708325" y="65524"/>
                  </a:lnTo>
                  <a:lnTo>
                    <a:pt x="739621" y="94037"/>
                  </a:lnTo>
                  <a:lnTo>
                    <a:pt x="773772" y="127571"/>
                  </a:lnTo>
                  <a:lnTo>
                    <a:pt x="809712" y="165822"/>
                  </a:lnTo>
                  <a:lnTo>
                    <a:pt x="819249" y="176923"/>
                  </a:lnTo>
                  <a:lnTo>
                    <a:pt x="524416" y="176923"/>
                  </a:lnTo>
                  <a:lnTo>
                    <a:pt x="517578" y="178305"/>
                  </a:lnTo>
                  <a:lnTo>
                    <a:pt x="511612" y="182161"/>
                  </a:lnTo>
                  <a:lnTo>
                    <a:pt x="507393" y="188053"/>
                  </a:lnTo>
                  <a:lnTo>
                    <a:pt x="505793" y="195546"/>
                  </a:lnTo>
                  <a:lnTo>
                    <a:pt x="505793" y="215722"/>
                  </a:lnTo>
                  <a:lnTo>
                    <a:pt x="487169" y="215722"/>
                  </a:lnTo>
                  <a:lnTo>
                    <a:pt x="447837" y="223627"/>
                  </a:lnTo>
                  <a:lnTo>
                    <a:pt x="415779" y="245209"/>
                  </a:lnTo>
                  <a:lnTo>
                    <a:pt x="394197" y="277267"/>
                  </a:lnTo>
                  <a:lnTo>
                    <a:pt x="386292" y="316599"/>
                  </a:lnTo>
                  <a:lnTo>
                    <a:pt x="386292" y="372470"/>
                  </a:lnTo>
                  <a:lnTo>
                    <a:pt x="400065" y="415731"/>
                  </a:lnTo>
                  <a:lnTo>
                    <a:pt x="440610" y="453172"/>
                  </a:lnTo>
                  <a:lnTo>
                    <a:pt x="505793" y="478003"/>
                  </a:lnTo>
                  <a:lnTo>
                    <a:pt x="505793" y="563361"/>
                  </a:lnTo>
                  <a:lnTo>
                    <a:pt x="406467" y="563361"/>
                  </a:lnTo>
                  <a:lnTo>
                    <a:pt x="399629" y="564743"/>
                  </a:lnTo>
                  <a:lnTo>
                    <a:pt x="393663" y="568599"/>
                  </a:lnTo>
                  <a:lnTo>
                    <a:pt x="389444" y="574491"/>
                  </a:lnTo>
                  <a:lnTo>
                    <a:pt x="387844" y="581984"/>
                  </a:lnTo>
                  <a:lnTo>
                    <a:pt x="387844" y="608367"/>
                  </a:lnTo>
                  <a:lnTo>
                    <a:pt x="395749" y="647700"/>
                  </a:lnTo>
                  <a:lnTo>
                    <a:pt x="417331" y="679758"/>
                  </a:lnTo>
                  <a:lnTo>
                    <a:pt x="449389" y="701339"/>
                  </a:lnTo>
                  <a:lnTo>
                    <a:pt x="488721" y="709245"/>
                  </a:lnTo>
                  <a:lnTo>
                    <a:pt x="507344" y="709245"/>
                  </a:lnTo>
                  <a:lnTo>
                    <a:pt x="507344" y="724764"/>
                  </a:lnTo>
                  <a:lnTo>
                    <a:pt x="508945" y="731603"/>
                  </a:lnTo>
                  <a:lnTo>
                    <a:pt x="513164" y="737568"/>
                  </a:lnTo>
                  <a:lnTo>
                    <a:pt x="519130" y="741787"/>
                  </a:lnTo>
                  <a:lnTo>
                    <a:pt x="525968" y="743388"/>
                  </a:lnTo>
                  <a:lnTo>
                    <a:pt x="1019359" y="743388"/>
                  </a:lnTo>
                  <a:lnTo>
                    <a:pt x="1012725" y="761308"/>
                  </a:lnTo>
                  <a:lnTo>
                    <a:pt x="985348" y="800810"/>
                  </a:lnTo>
                  <a:lnTo>
                    <a:pt x="934022" y="842626"/>
                  </a:lnTo>
                  <a:lnTo>
                    <a:pt x="877555" y="868277"/>
                  </a:lnTo>
                  <a:lnTo>
                    <a:pt x="825335" y="881711"/>
                  </a:lnTo>
                  <a:lnTo>
                    <a:pt x="786747" y="886876"/>
                  </a:lnTo>
                  <a:lnTo>
                    <a:pt x="771178" y="887720"/>
                  </a:lnTo>
                  <a:close/>
                </a:path>
                <a:path w="1036955" h="887729">
                  <a:moveTo>
                    <a:pt x="950832" y="361606"/>
                  </a:moveTo>
                  <a:lnTo>
                    <a:pt x="633053" y="361606"/>
                  </a:lnTo>
                  <a:lnTo>
                    <a:pt x="639892" y="360224"/>
                  </a:lnTo>
                  <a:lnTo>
                    <a:pt x="645857" y="356368"/>
                  </a:lnTo>
                  <a:lnTo>
                    <a:pt x="650076" y="350476"/>
                  </a:lnTo>
                  <a:lnTo>
                    <a:pt x="651677" y="342982"/>
                  </a:lnTo>
                  <a:lnTo>
                    <a:pt x="651677" y="316599"/>
                  </a:lnTo>
                  <a:lnTo>
                    <a:pt x="643771" y="277267"/>
                  </a:lnTo>
                  <a:lnTo>
                    <a:pt x="622190" y="245209"/>
                  </a:lnTo>
                  <a:lnTo>
                    <a:pt x="590132" y="223627"/>
                  </a:lnTo>
                  <a:lnTo>
                    <a:pt x="550799" y="215722"/>
                  </a:lnTo>
                  <a:lnTo>
                    <a:pt x="543040" y="215722"/>
                  </a:lnTo>
                  <a:lnTo>
                    <a:pt x="543040" y="195546"/>
                  </a:lnTo>
                  <a:lnTo>
                    <a:pt x="541439" y="188708"/>
                  </a:lnTo>
                  <a:lnTo>
                    <a:pt x="537220" y="182743"/>
                  </a:lnTo>
                  <a:lnTo>
                    <a:pt x="531254" y="178523"/>
                  </a:lnTo>
                  <a:lnTo>
                    <a:pt x="524416" y="176923"/>
                  </a:lnTo>
                  <a:lnTo>
                    <a:pt x="819249" y="176923"/>
                  </a:lnTo>
                  <a:lnTo>
                    <a:pt x="846371" y="208489"/>
                  </a:lnTo>
                  <a:lnTo>
                    <a:pt x="882683" y="255266"/>
                  </a:lnTo>
                  <a:lnTo>
                    <a:pt x="917579" y="305850"/>
                  </a:lnTo>
                  <a:lnTo>
                    <a:pt x="949992" y="359939"/>
                  </a:lnTo>
                  <a:lnTo>
                    <a:pt x="950832" y="361606"/>
                  </a:lnTo>
                  <a:close/>
                </a:path>
                <a:path w="1036955" h="887729">
                  <a:moveTo>
                    <a:pt x="1019359" y="743388"/>
                  </a:moveTo>
                  <a:lnTo>
                    <a:pt x="525968" y="743388"/>
                  </a:lnTo>
                  <a:lnTo>
                    <a:pt x="532806" y="742006"/>
                  </a:lnTo>
                  <a:lnTo>
                    <a:pt x="538772" y="738150"/>
                  </a:lnTo>
                  <a:lnTo>
                    <a:pt x="542991" y="732257"/>
                  </a:lnTo>
                  <a:lnTo>
                    <a:pt x="544592" y="724764"/>
                  </a:lnTo>
                  <a:lnTo>
                    <a:pt x="544592" y="709245"/>
                  </a:lnTo>
                  <a:lnTo>
                    <a:pt x="552351" y="709245"/>
                  </a:lnTo>
                  <a:lnTo>
                    <a:pt x="591684" y="701339"/>
                  </a:lnTo>
                  <a:lnTo>
                    <a:pt x="623741" y="679758"/>
                  </a:lnTo>
                  <a:lnTo>
                    <a:pt x="645323" y="647700"/>
                  </a:lnTo>
                  <a:lnTo>
                    <a:pt x="653229" y="608367"/>
                  </a:lnTo>
                  <a:lnTo>
                    <a:pt x="653229" y="550945"/>
                  </a:lnTo>
                  <a:lnTo>
                    <a:pt x="639261" y="508266"/>
                  </a:lnTo>
                  <a:lnTo>
                    <a:pt x="597358" y="470243"/>
                  </a:lnTo>
                  <a:lnTo>
                    <a:pt x="544592" y="450068"/>
                  </a:lnTo>
                  <a:lnTo>
                    <a:pt x="544592" y="254521"/>
                  </a:lnTo>
                  <a:lnTo>
                    <a:pt x="552351" y="254521"/>
                  </a:lnTo>
                  <a:lnTo>
                    <a:pt x="576455" y="259419"/>
                  </a:lnTo>
                  <a:lnTo>
                    <a:pt x="596194" y="272756"/>
                  </a:lnTo>
                  <a:lnTo>
                    <a:pt x="609531" y="292495"/>
                  </a:lnTo>
                  <a:lnTo>
                    <a:pt x="614430" y="316599"/>
                  </a:lnTo>
                  <a:lnTo>
                    <a:pt x="614430" y="342982"/>
                  </a:lnTo>
                  <a:lnTo>
                    <a:pt x="616030" y="349821"/>
                  </a:lnTo>
                  <a:lnTo>
                    <a:pt x="620250" y="355786"/>
                  </a:lnTo>
                  <a:lnTo>
                    <a:pt x="626121" y="359939"/>
                  </a:lnTo>
                  <a:lnTo>
                    <a:pt x="625931" y="359939"/>
                  </a:lnTo>
                  <a:lnTo>
                    <a:pt x="633053" y="361606"/>
                  </a:lnTo>
                  <a:lnTo>
                    <a:pt x="950832" y="361606"/>
                  </a:lnTo>
                  <a:lnTo>
                    <a:pt x="978854" y="417228"/>
                  </a:lnTo>
                  <a:lnTo>
                    <a:pt x="1003098" y="477414"/>
                  </a:lnTo>
                  <a:lnTo>
                    <a:pt x="1021655" y="540194"/>
                  </a:lnTo>
                  <a:lnTo>
                    <a:pt x="1033459" y="605264"/>
                  </a:lnTo>
                  <a:lnTo>
                    <a:pt x="1036635" y="663098"/>
                  </a:lnTo>
                  <a:lnTo>
                    <a:pt x="1029773" y="715259"/>
                  </a:lnTo>
                  <a:lnTo>
                    <a:pt x="1019359" y="743388"/>
                  </a:lnTo>
                  <a:close/>
                </a:path>
                <a:path w="1036955" h="887729">
                  <a:moveTo>
                    <a:pt x="505793" y="670446"/>
                  </a:moveTo>
                  <a:lnTo>
                    <a:pt x="487169" y="670446"/>
                  </a:lnTo>
                  <a:lnTo>
                    <a:pt x="463065" y="665547"/>
                  </a:lnTo>
                  <a:lnTo>
                    <a:pt x="443326" y="652210"/>
                  </a:lnTo>
                  <a:lnTo>
                    <a:pt x="429989" y="632471"/>
                  </a:lnTo>
                  <a:lnTo>
                    <a:pt x="425091" y="608367"/>
                  </a:lnTo>
                  <a:lnTo>
                    <a:pt x="425091" y="581984"/>
                  </a:lnTo>
                  <a:lnTo>
                    <a:pt x="423490" y="575146"/>
                  </a:lnTo>
                  <a:lnTo>
                    <a:pt x="419271" y="569181"/>
                  </a:lnTo>
                  <a:lnTo>
                    <a:pt x="413306" y="564961"/>
                  </a:lnTo>
                  <a:lnTo>
                    <a:pt x="406467" y="563361"/>
                  </a:lnTo>
                  <a:lnTo>
                    <a:pt x="505793" y="563361"/>
                  </a:lnTo>
                  <a:lnTo>
                    <a:pt x="505793" y="6704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45177" y="3415848"/>
              <a:ext cx="71390" cy="176923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7348778" y="235108"/>
            <a:ext cx="6954911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6600" spc="-315" dirty="0"/>
              <a:t>Business Aims</a:t>
            </a:r>
            <a:endParaRPr sz="6600" spc="-315" dirty="0"/>
          </a:p>
        </p:txBody>
      </p:sp>
      <p:sp>
        <p:nvSpPr>
          <p:cNvPr id="26" name="object 26"/>
          <p:cNvSpPr txBox="1"/>
          <p:nvPr/>
        </p:nvSpPr>
        <p:spPr>
          <a:xfrm>
            <a:off x="1395677" y="4415670"/>
            <a:ext cx="4138295" cy="911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28000"/>
              </a:lnSpc>
              <a:spcBef>
                <a:spcPts val="1725"/>
              </a:spcBef>
              <a:tabLst>
                <a:tab pos="751840" algn="l"/>
                <a:tab pos="2011680" algn="l"/>
                <a:tab pos="3416300" algn="l"/>
                <a:tab pos="3856990" algn="l"/>
              </a:tabLst>
            </a:pPr>
            <a:r>
              <a:rPr lang="en-IE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Optimize</a:t>
            </a:r>
            <a:r>
              <a:rPr lang="en-IE" sz="2400" b="1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IE" sz="2400" b="1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Marketing Strategies</a:t>
            </a:r>
            <a:endParaRPr lang="en-IE" sz="2400" b="1" dirty="0">
              <a:solidFill>
                <a:schemeClr val="tx1">
                  <a:lumMod val="95000"/>
                  <a:lumOff val="5000"/>
                </a:schemeClr>
              </a:solidFill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75083" y="4415670"/>
            <a:ext cx="4138295" cy="911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8000"/>
              </a:lnSpc>
              <a:spcBef>
                <a:spcPts val="1725"/>
              </a:spcBef>
              <a:tabLst>
                <a:tab pos="1995805" algn="l"/>
                <a:tab pos="3531235" algn="l"/>
              </a:tabLst>
            </a:pPr>
            <a:r>
              <a:rPr lang="en-IE" sz="2400" b="1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Enhance</a:t>
            </a:r>
            <a:r>
              <a:rPr lang="en-IE" sz="2400" b="1" spc="-5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IE" sz="2400" b="1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Customer Experience</a:t>
            </a:r>
            <a:endParaRPr lang="en-IE" sz="2400" b="1" dirty="0">
              <a:solidFill>
                <a:schemeClr val="tx1">
                  <a:lumMod val="95000"/>
                  <a:lumOff val="5000"/>
                </a:schemeClr>
              </a:solidFill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754488" y="4415670"/>
            <a:ext cx="4137835" cy="4676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835" marR="69215" algn="ctr">
              <a:lnSpc>
                <a:spcPct val="115000"/>
              </a:lnSpc>
              <a:spcBef>
                <a:spcPts val="100"/>
              </a:spcBef>
            </a:pPr>
            <a:r>
              <a:rPr lang="en-IE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Increase</a:t>
            </a:r>
            <a:r>
              <a:rPr lang="en-IE" sz="2800" b="1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IE" sz="2800" b="1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Conversion</a:t>
            </a:r>
            <a:endParaRPr lang="en-IE" sz="2800" b="1" dirty="0">
              <a:solidFill>
                <a:schemeClr val="tx1">
                  <a:lumMod val="95000"/>
                  <a:lumOff val="5000"/>
                </a:schemeClr>
              </a:solidFill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3" name="object 29"/>
          <p:cNvSpPr txBox="1"/>
          <p:nvPr/>
        </p:nvSpPr>
        <p:spPr>
          <a:xfrm>
            <a:off x="1347719" y="5781181"/>
            <a:ext cx="4138295" cy="3441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8000"/>
              </a:lnSpc>
              <a:spcBef>
                <a:spcPts val="100"/>
              </a:spcBef>
            </a:pP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Armed</a:t>
            </a:r>
            <a:r>
              <a:rPr lang="en-GB" sz="2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with</a:t>
            </a:r>
            <a:r>
              <a:rPr lang="en-GB" sz="2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a</a:t>
            </a:r>
            <a:r>
              <a:rPr lang="en-GB" sz="2200" spc="-6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deeper</a:t>
            </a:r>
            <a:r>
              <a:rPr lang="en-GB" sz="2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understanding</a:t>
            </a:r>
            <a:r>
              <a:rPr lang="en-GB" sz="2200" spc="-6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of</a:t>
            </a:r>
            <a:r>
              <a:rPr lang="en-GB" sz="2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customer</a:t>
            </a:r>
            <a:r>
              <a:rPr lang="en-GB" sz="2200" spc="-6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behaviour,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MagicMade</a:t>
            </a:r>
            <a:r>
              <a:rPr lang="en-GB" sz="22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seeks</a:t>
            </a:r>
            <a:r>
              <a:rPr lang="en-GB" sz="22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to</a:t>
            </a:r>
            <a:r>
              <a:rPr lang="en-GB" sz="22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tailor</a:t>
            </a:r>
            <a:r>
              <a:rPr lang="en-GB" sz="22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its</a:t>
            </a:r>
            <a:r>
              <a:rPr lang="en-GB" sz="22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marketing</a:t>
            </a:r>
            <a:r>
              <a:rPr lang="en-GB" sz="22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efforts</a:t>
            </a:r>
            <a:r>
              <a:rPr lang="en-GB" sz="2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effectively,</a:t>
            </a:r>
            <a:r>
              <a:rPr lang="en-GB" sz="22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reducing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cart</a:t>
            </a:r>
            <a:r>
              <a:rPr lang="en-GB" sz="22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abandonment,</a:t>
            </a:r>
            <a:r>
              <a:rPr lang="en-GB" sz="22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and</a:t>
            </a:r>
            <a:r>
              <a:rPr lang="en-GB" sz="22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ultimately</a:t>
            </a:r>
            <a:r>
              <a:rPr lang="en-GB" sz="22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increasing</a:t>
            </a:r>
            <a:r>
              <a:rPr lang="en-GB" sz="2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sales.</a:t>
            </a:r>
            <a:endParaRPr lang="en-GB" sz="2200" dirty="0">
              <a:solidFill>
                <a:schemeClr val="tx1">
                  <a:lumMod val="95000"/>
                  <a:lumOff val="5000"/>
                </a:schemeClr>
              </a:solidFill>
              <a:latin typeface="Georgia" panose="02040502050405020303"/>
              <a:cs typeface="Georgia" panose="02040502050405020303"/>
            </a:endParaRPr>
          </a:p>
          <a:p>
            <a:pPr marL="12700" marR="5080" algn="just">
              <a:lnSpc>
                <a:spcPct val="128000"/>
              </a:lnSpc>
              <a:spcBef>
                <a:spcPts val="100"/>
              </a:spcBef>
            </a:pPr>
            <a:endParaRPr sz="2200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251978" y="5939783"/>
            <a:ext cx="407975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Through</a:t>
            </a:r>
            <a:r>
              <a:rPr lang="en-GB" sz="22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data-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driven</a:t>
            </a:r>
            <a:r>
              <a:rPr lang="en-GB" sz="2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insights,</a:t>
            </a:r>
            <a:r>
              <a:rPr lang="en-GB" sz="2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MagicMade</a:t>
            </a:r>
            <a:r>
              <a:rPr lang="en-GB" sz="2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intends</a:t>
            </a:r>
            <a:r>
              <a:rPr lang="en-GB" sz="2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to</a:t>
            </a:r>
            <a:r>
              <a:rPr lang="en-GB" sz="2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identify</a:t>
            </a:r>
            <a:r>
              <a:rPr lang="en-GB" sz="2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spc="-4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pain</a:t>
            </a:r>
            <a:r>
              <a:rPr lang="en-GB" sz="2200" spc="10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points</a:t>
            </a:r>
            <a:r>
              <a:rPr lang="en-GB" sz="2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within</a:t>
            </a:r>
            <a:r>
              <a:rPr lang="en-GB" sz="2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the</a:t>
            </a:r>
            <a:r>
              <a:rPr lang="en-GB" sz="2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shopping</a:t>
            </a:r>
            <a:r>
              <a:rPr lang="en-GB" sz="2200" spc="-6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journey</a:t>
            </a:r>
            <a:r>
              <a:rPr lang="en-GB" sz="2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and</a:t>
            </a:r>
            <a:r>
              <a:rPr lang="en-GB" sz="2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make</a:t>
            </a:r>
            <a:r>
              <a:rPr lang="en-GB" sz="2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targeted</a:t>
            </a:r>
            <a:r>
              <a:rPr lang="en-GB" sz="2200" spc="-6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improvements</a:t>
            </a:r>
            <a:r>
              <a:rPr lang="en-GB" sz="2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spc="-5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to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create</a:t>
            </a:r>
            <a:r>
              <a:rPr lang="en-GB" sz="2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a</a:t>
            </a:r>
            <a:r>
              <a:rPr lang="en-GB" sz="2200" spc="-6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seamless</a:t>
            </a:r>
            <a:r>
              <a:rPr lang="en-GB" sz="2200" spc="-6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and</a:t>
            </a:r>
            <a:r>
              <a:rPr lang="en-GB" sz="2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satisfying</a:t>
            </a:r>
            <a:r>
              <a:rPr lang="en-GB" sz="2200" spc="-6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experience</a:t>
            </a:r>
            <a:r>
              <a:rPr lang="en-GB" sz="2200" spc="-6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for</a:t>
            </a:r>
            <a:r>
              <a:rPr lang="en-GB" sz="2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customers.</a:t>
            </a:r>
            <a:endParaRPr lang="en-IE" sz="2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6" name="object 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57096" y="90352"/>
            <a:ext cx="2224820" cy="469617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2507706" y="6083495"/>
            <a:ext cx="43846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MagicMade</a:t>
            </a:r>
            <a:r>
              <a:rPr lang="en-GB" sz="2200" spc="-6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aims</a:t>
            </a:r>
            <a:r>
              <a:rPr lang="en-GB" sz="2200" spc="-5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to</a:t>
            </a:r>
            <a:r>
              <a:rPr lang="en-GB" sz="2200" spc="-5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enhance</a:t>
            </a:r>
            <a:r>
              <a:rPr lang="en-GB" sz="2200" spc="-6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the</a:t>
            </a:r>
            <a:r>
              <a:rPr lang="en-GB" sz="2200" spc="-5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rate</a:t>
            </a:r>
            <a:r>
              <a:rPr lang="en-GB" sz="2200" spc="-5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at</a:t>
            </a:r>
            <a:r>
              <a:rPr lang="en-GB" sz="2200" spc="-6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which</a:t>
            </a:r>
            <a:r>
              <a:rPr lang="en-GB" sz="2200" spc="-5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customers</a:t>
            </a:r>
            <a:r>
              <a:rPr lang="en-GB" sz="2200" spc="-5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transition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from</a:t>
            </a:r>
            <a:r>
              <a:rPr lang="en-GB" sz="22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browsing</a:t>
            </a:r>
            <a:r>
              <a:rPr lang="en-GB" sz="22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to</a:t>
            </a:r>
            <a:r>
              <a:rPr lang="en-GB" sz="2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making</a:t>
            </a:r>
            <a:r>
              <a:rPr lang="en-GB" sz="22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purchases,</a:t>
            </a:r>
            <a:r>
              <a:rPr lang="en-GB" sz="2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thereby</a:t>
            </a:r>
            <a:r>
              <a:rPr lang="en-GB" sz="22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boosting</a:t>
            </a:r>
            <a:r>
              <a:rPr lang="en-GB" sz="22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lang="en-GB" sz="2200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/>
                <a:cs typeface="Georgia" panose="02040502050405020303"/>
              </a:rPr>
              <a:t>revenue.</a:t>
            </a:r>
            <a:endParaRPr lang="en-GB" sz="2200" dirty="0">
              <a:solidFill>
                <a:schemeClr val="tx1">
                  <a:lumMod val="95000"/>
                  <a:lumOff val="5000"/>
                </a:schemeClr>
              </a:solidFill>
              <a:latin typeface="Georgia" panose="02040502050405020303"/>
              <a:cs typeface="Georgia" panose="02040502050405020303"/>
            </a:endParaRPr>
          </a:p>
          <a:p>
            <a:endParaRPr lang="en-IE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5303508"/>
            <a:ext cx="16449040" cy="1695296"/>
            <a:chOff x="916660" y="5314670"/>
            <a:chExt cx="16449040" cy="1695296"/>
          </a:xfrm>
        </p:grpSpPr>
        <p:sp>
          <p:nvSpPr>
            <p:cNvPr id="3" name="object 3"/>
            <p:cNvSpPr/>
            <p:nvPr/>
          </p:nvSpPr>
          <p:spPr>
            <a:xfrm>
              <a:off x="916660" y="5327852"/>
              <a:ext cx="6748780" cy="1682114"/>
            </a:xfrm>
            <a:custGeom>
              <a:avLst/>
              <a:gdLst/>
              <a:ahLst/>
              <a:cxnLst/>
              <a:rect l="l" t="t" r="r" b="b"/>
              <a:pathLst>
                <a:path w="6748780" h="1682115">
                  <a:moveTo>
                    <a:pt x="3538537" y="834326"/>
                  </a:moveTo>
                  <a:lnTo>
                    <a:pt x="2973984" y="0"/>
                  </a:lnTo>
                  <a:lnTo>
                    <a:pt x="0" y="0"/>
                  </a:lnTo>
                  <a:lnTo>
                    <a:pt x="411988" y="834326"/>
                  </a:lnTo>
                  <a:lnTo>
                    <a:pt x="0" y="1668640"/>
                  </a:lnTo>
                  <a:lnTo>
                    <a:pt x="2973984" y="1668640"/>
                  </a:lnTo>
                  <a:lnTo>
                    <a:pt x="3538537" y="834326"/>
                  </a:lnTo>
                  <a:close/>
                </a:path>
                <a:path w="6748780" h="1682115">
                  <a:moveTo>
                    <a:pt x="6748691" y="847509"/>
                  </a:moveTo>
                  <a:lnTo>
                    <a:pt x="6184138" y="13195"/>
                  </a:lnTo>
                  <a:lnTo>
                    <a:pt x="3210153" y="13195"/>
                  </a:lnTo>
                  <a:lnTo>
                    <a:pt x="3765042" y="847509"/>
                  </a:lnTo>
                  <a:lnTo>
                    <a:pt x="3210153" y="1681835"/>
                  </a:lnTo>
                  <a:lnTo>
                    <a:pt x="6184138" y="1681835"/>
                  </a:lnTo>
                  <a:lnTo>
                    <a:pt x="6748691" y="8475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7370173" y="5341044"/>
              <a:ext cx="3538854" cy="1668780"/>
            </a:xfrm>
            <a:custGeom>
              <a:avLst/>
              <a:gdLst/>
              <a:ahLst/>
              <a:cxnLst/>
              <a:rect l="l" t="t" r="r" b="b"/>
              <a:pathLst>
                <a:path w="3538854" h="1668779">
                  <a:moveTo>
                    <a:pt x="2973985" y="1668633"/>
                  </a:moveTo>
                  <a:lnTo>
                    <a:pt x="0" y="1668633"/>
                  </a:lnTo>
                  <a:lnTo>
                    <a:pt x="554890" y="834316"/>
                  </a:lnTo>
                  <a:lnTo>
                    <a:pt x="0" y="0"/>
                  </a:lnTo>
                  <a:lnTo>
                    <a:pt x="2973985" y="0"/>
                  </a:lnTo>
                  <a:lnTo>
                    <a:pt x="3538540" y="834316"/>
                  </a:lnTo>
                  <a:lnTo>
                    <a:pt x="2973985" y="1668633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0598440" y="5327851"/>
              <a:ext cx="3538854" cy="1668780"/>
            </a:xfrm>
            <a:custGeom>
              <a:avLst/>
              <a:gdLst/>
              <a:ahLst/>
              <a:cxnLst/>
              <a:rect l="l" t="t" r="r" b="b"/>
              <a:pathLst>
                <a:path w="3538855" h="1668779">
                  <a:moveTo>
                    <a:pt x="2973985" y="1668633"/>
                  </a:moveTo>
                  <a:lnTo>
                    <a:pt x="0" y="1668633"/>
                  </a:lnTo>
                  <a:lnTo>
                    <a:pt x="554890" y="834316"/>
                  </a:lnTo>
                  <a:lnTo>
                    <a:pt x="0" y="0"/>
                  </a:lnTo>
                  <a:lnTo>
                    <a:pt x="2973985" y="0"/>
                  </a:lnTo>
                  <a:lnTo>
                    <a:pt x="3538540" y="834316"/>
                  </a:lnTo>
                  <a:lnTo>
                    <a:pt x="2973985" y="16686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6660" y="5314670"/>
              <a:ext cx="16449040" cy="1682114"/>
            </a:xfrm>
            <a:custGeom>
              <a:avLst/>
              <a:gdLst/>
              <a:ahLst/>
              <a:cxnLst/>
              <a:rect l="l" t="t" r="r" b="b"/>
              <a:pathLst>
                <a:path w="16449040" h="1682115">
                  <a:moveTo>
                    <a:pt x="3538537" y="847509"/>
                  </a:moveTo>
                  <a:lnTo>
                    <a:pt x="2973984" y="13182"/>
                  </a:lnTo>
                  <a:lnTo>
                    <a:pt x="0" y="13182"/>
                  </a:lnTo>
                  <a:lnTo>
                    <a:pt x="411988" y="847509"/>
                  </a:lnTo>
                  <a:lnTo>
                    <a:pt x="0" y="1681822"/>
                  </a:lnTo>
                  <a:lnTo>
                    <a:pt x="2973984" y="1681822"/>
                  </a:lnTo>
                  <a:lnTo>
                    <a:pt x="3538537" y="847509"/>
                  </a:lnTo>
                  <a:close/>
                </a:path>
                <a:path w="16449040" h="1682115">
                  <a:moveTo>
                    <a:pt x="16448545" y="834313"/>
                  </a:moveTo>
                  <a:lnTo>
                    <a:pt x="15883992" y="0"/>
                  </a:lnTo>
                  <a:lnTo>
                    <a:pt x="12910007" y="0"/>
                  </a:lnTo>
                  <a:lnTo>
                    <a:pt x="13464896" y="834313"/>
                  </a:lnTo>
                  <a:lnTo>
                    <a:pt x="12910007" y="1668627"/>
                  </a:lnTo>
                  <a:lnTo>
                    <a:pt x="15883992" y="1668627"/>
                  </a:lnTo>
                  <a:lnTo>
                    <a:pt x="16448545" y="834313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953000" y="75311"/>
            <a:ext cx="9800990" cy="1050454"/>
          </a:xfrm>
          <a:prstGeom prst="rect">
            <a:avLst/>
          </a:prstGeom>
        </p:spPr>
        <p:txBody>
          <a:bodyPr vert="horz" wrap="square" lIns="0" tIns="12589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lang="en-GB" sz="6000" spc="-320" dirty="0">
                <a:solidFill>
                  <a:schemeClr val="tx2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Key Performance Metrics</a:t>
            </a:r>
            <a:endParaRPr sz="6000" spc="-320" dirty="0">
              <a:solidFill>
                <a:schemeClr val="tx2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618290" y="7011119"/>
            <a:ext cx="190500" cy="2713990"/>
            <a:chOff x="2618290" y="7011119"/>
            <a:chExt cx="190500" cy="2713990"/>
          </a:xfrm>
        </p:grpSpPr>
        <p:sp>
          <p:nvSpPr>
            <p:cNvPr id="11" name="object 11"/>
            <p:cNvSpPr/>
            <p:nvPr/>
          </p:nvSpPr>
          <p:spPr>
            <a:xfrm>
              <a:off x="2713540" y="7011119"/>
              <a:ext cx="0" cy="2535555"/>
            </a:xfrm>
            <a:custGeom>
              <a:avLst/>
              <a:gdLst/>
              <a:ahLst/>
              <a:cxnLst/>
              <a:rect l="l" t="t" r="r" b="b"/>
              <a:pathLst>
                <a:path h="2535554">
                  <a:moveTo>
                    <a:pt x="0" y="0"/>
                  </a:moveTo>
                  <a:lnTo>
                    <a:pt x="0" y="2535342"/>
                  </a:lnTo>
                </a:path>
              </a:pathLst>
            </a:custGeom>
            <a:ln w="47624">
              <a:solidFill>
                <a:srgbClr val="0345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8290" y="9534556"/>
              <a:ext cx="190499" cy="190499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5880753" y="2762122"/>
            <a:ext cx="190500" cy="2581910"/>
            <a:chOff x="5880753" y="2762122"/>
            <a:chExt cx="190500" cy="2581910"/>
          </a:xfrm>
        </p:grpSpPr>
        <p:sp>
          <p:nvSpPr>
            <p:cNvPr id="14" name="object 14"/>
            <p:cNvSpPr/>
            <p:nvPr/>
          </p:nvSpPr>
          <p:spPr>
            <a:xfrm>
              <a:off x="5975926" y="2940572"/>
              <a:ext cx="0" cy="2403475"/>
            </a:xfrm>
            <a:custGeom>
              <a:avLst/>
              <a:gdLst/>
              <a:ahLst/>
              <a:cxnLst/>
              <a:rect l="l" t="t" r="r" b="b"/>
              <a:pathLst>
                <a:path h="2403475">
                  <a:moveTo>
                    <a:pt x="0" y="2402910"/>
                  </a:moveTo>
                  <a:lnTo>
                    <a:pt x="0" y="0"/>
                  </a:lnTo>
                </a:path>
              </a:pathLst>
            </a:custGeom>
            <a:ln w="475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0753" y="2762122"/>
              <a:ext cx="190346" cy="190346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2247927" y="2762122"/>
            <a:ext cx="190500" cy="2581910"/>
            <a:chOff x="12247927" y="2762122"/>
            <a:chExt cx="190500" cy="2581910"/>
          </a:xfrm>
        </p:grpSpPr>
        <p:sp>
          <p:nvSpPr>
            <p:cNvPr id="17" name="object 17"/>
            <p:cNvSpPr/>
            <p:nvPr/>
          </p:nvSpPr>
          <p:spPr>
            <a:xfrm>
              <a:off x="12343100" y="2940572"/>
              <a:ext cx="0" cy="2403475"/>
            </a:xfrm>
            <a:custGeom>
              <a:avLst/>
              <a:gdLst/>
              <a:ahLst/>
              <a:cxnLst/>
              <a:rect l="l" t="t" r="r" b="b"/>
              <a:pathLst>
                <a:path h="2403475">
                  <a:moveTo>
                    <a:pt x="0" y="2402910"/>
                  </a:moveTo>
                  <a:lnTo>
                    <a:pt x="0" y="0"/>
                  </a:lnTo>
                </a:path>
              </a:pathLst>
            </a:custGeom>
            <a:ln w="475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47927" y="2762122"/>
              <a:ext cx="190346" cy="190346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8943150" y="7011119"/>
            <a:ext cx="190500" cy="2713990"/>
            <a:chOff x="8943150" y="7011119"/>
            <a:chExt cx="190500" cy="2713990"/>
          </a:xfrm>
        </p:grpSpPr>
        <p:sp>
          <p:nvSpPr>
            <p:cNvPr id="20" name="object 20"/>
            <p:cNvSpPr/>
            <p:nvPr/>
          </p:nvSpPr>
          <p:spPr>
            <a:xfrm>
              <a:off x="9038400" y="7011119"/>
              <a:ext cx="0" cy="2535555"/>
            </a:xfrm>
            <a:custGeom>
              <a:avLst/>
              <a:gdLst/>
              <a:ahLst/>
              <a:cxnLst/>
              <a:rect l="l" t="t" r="r" b="b"/>
              <a:pathLst>
                <a:path h="2535554">
                  <a:moveTo>
                    <a:pt x="0" y="0"/>
                  </a:moveTo>
                  <a:lnTo>
                    <a:pt x="0" y="2535342"/>
                  </a:lnTo>
                </a:path>
              </a:pathLst>
            </a:custGeom>
            <a:ln w="47624">
              <a:solidFill>
                <a:srgbClr val="0345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43150" y="9534556"/>
              <a:ext cx="190499" cy="190499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2993542" y="7456915"/>
            <a:ext cx="4469765" cy="1074012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lang="en-GB" sz="3200" b="1" dirty="0">
                <a:solidFill>
                  <a:schemeClr val="tx1"/>
                </a:solidFill>
                <a:latin typeface="Lucida Sans Unicode" panose="020B0602030504020204"/>
                <a:cs typeface="Lucida Sans Unicode" panose="020B0602030504020204"/>
              </a:rPr>
              <a:t>Device and Technical Experience</a:t>
            </a:r>
            <a:endParaRPr sz="3200" b="1" dirty="0">
              <a:solidFill>
                <a:schemeClr val="tx1"/>
              </a:solidFill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306555" y="2553989"/>
            <a:ext cx="5941371" cy="1074012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lang="en-GB" sz="3200" b="1" dirty="0">
                <a:latin typeface="Lucida Sans Unicode" panose="020B0602030504020204"/>
                <a:cs typeface="Lucida Sans Unicode" panose="020B0602030504020204"/>
              </a:rPr>
              <a:t>Cart Performance and Conversion Metrics</a:t>
            </a:r>
            <a:endParaRPr sz="3200" b="1" dirty="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578554" y="2553707"/>
            <a:ext cx="5709445" cy="1074012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lang="en-GB" sz="3200" b="1" spc="-135" dirty="0">
                <a:solidFill>
                  <a:schemeClr val="tx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Customer Segmentation and Behavioural Patterns</a:t>
            </a:r>
            <a:r>
              <a:rPr sz="3200" b="1" spc="-10" dirty="0">
                <a:solidFill>
                  <a:schemeClr val="tx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endParaRPr sz="3200" b="1" dirty="0">
              <a:solidFill>
                <a:schemeClr val="tx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318400" y="7456915"/>
            <a:ext cx="5742409" cy="1074012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lang="en-GB" sz="3200" b="1" dirty="0">
                <a:solidFill>
                  <a:schemeClr val="tx1"/>
                </a:solidFill>
                <a:latin typeface="Lucida Sans Unicode" panose="020B0602030504020204"/>
                <a:cs typeface="Lucida Sans Unicode" panose="020B0602030504020204"/>
              </a:rPr>
              <a:t>Marketing Attribution and Referral Insight</a:t>
            </a:r>
            <a:endParaRPr sz="3200" b="1" dirty="0">
              <a:solidFill>
                <a:schemeClr val="tx1"/>
              </a:solidFill>
              <a:latin typeface="Lucida Sans Unicode" panose="020B0602030504020204"/>
              <a:cs typeface="Lucida Sans Unicode" panose="020B0602030504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3077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5166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7096" y="90352"/>
            <a:ext cx="2224820" cy="469617"/>
          </a:xfrm>
          <a:prstGeom prst="rect">
            <a:avLst/>
          </a:prstGeom>
        </p:spPr>
      </p:pic>
      <p:sp>
        <p:nvSpPr>
          <p:cNvPr id="3" name="object 6"/>
          <p:cNvSpPr/>
          <p:nvPr/>
        </p:nvSpPr>
        <p:spPr>
          <a:xfrm>
            <a:off x="16930904" y="0"/>
            <a:ext cx="931997" cy="1807210"/>
          </a:xfrm>
          <a:custGeom>
            <a:avLst/>
            <a:gdLst/>
            <a:ahLst/>
            <a:cxnLst/>
            <a:rect l="l" t="t" r="r" b="b"/>
            <a:pathLst>
              <a:path w="1207134" h="1807210">
                <a:moveTo>
                  <a:pt x="603533" y="1806903"/>
                </a:moveTo>
                <a:lnTo>
                  <a:pt x="555744" y="1805009"/>
                </a:lnTo>
                <a:lnTo>
                  <a:pt x="508550" y="1799384"/>
                </a:lnTo>
                <a:lnTo>
                  <a:pt x="462155" y="1790112"/>
                </a:lnTo>
                <a:lnTo>
                  <a:pt x="416762" y="1777276"/>
                </a:lnTo>
                <a:lnTo>
                  <a:pt x="372571" y="1760961"/>
                </a:lnTo>
                <a:lnTo>
                  <a:pt x="329788" y="1741251"/>
                </a:lnTo>
                <a:lnTo>
                  <a:pt x="288613" y="1718228"/>
                </a:lnTo>
                <a:lnTo>
                  <a:pt x="249250" y="1691978"/>
                </a:lnTo>
                <a:lnTo>
                  <a:pt x="211902" y="1662585"/>
                </a:lnTo>
                <a:lnTo>
                  <a:pt x="176770" y="1630131"/>
                </a:lnTo>
                <a:lnTo>
                  <a:pt x="144317" y="1595000"/>
                </a:lnTo>
                <a:lnTo>
                  <a:pt x="114923" y="1557652"/>
                </a:lnTo>
                <a:lnTo>
                  <a:pt x="88674" y="1518289"/>
                </a:lnTo>
                <a:lnTo>
                  <a:pt x="65652" y="1477114"/>
                </a:lnTo>
                <a:lnTo>
                  <a:pt x="45941" y="1434331"/>
                </a:lnTo>
                <a:lnTo>
                  <a:pt x="29626" y="1390141"/>
                </a:lnTo>
                <a:lnTo>
                  <a:pt x="16790" y="1344747"/>
                </a:lnTo>
                <a:lnTo>
                  <a:pt x="7518" y="1298352"/>
                </a:lnTo>
                <a:lnTo>
                  <a:pt x="1893" y="1251158"/>
                </a:lnTo>
                <a:lnTo>
                  <a:pt x="0" y="1203369"/>
                </a:lnTo>
                <a:lnTo>
                  <a:pt x="0" y="0"/>
                </a:lnTo>
                <a:lnTo>
                  <a:pt x="1207069" y="0"/>
                </a:lnTo>
                <a:lnTo>
                  <a:pt x="1207068" y="1203369"/>
                </a:lnTo>
                <a:lnTo>
                  <a:pt x="1205175" y="1251158"/>
                </a:lnTo>
                <a:lnTo>
                  <a:pt x="1199550" y="1298352"/>
                </a:lnTo>
                <a:lnTo>
                  <a:pt x="1190278" y="1344747"/>
                </a:lnTo>
                <a:lnTo>
                  <a:pt x="1177442" y="1390141"/>
                </a:lnTo>
                <a:lnTo>
                  <a:pt x="1161127" y="1434331"/>
                </a:lnTo>
                <a:lnTo>
                  <a:pt x="1141416" y="1477114"/>
                </a:lnTo>
                <a:lnTo>
                  <a:pt x="1118394" y="1518289"/>
                </a:lnTo>
                <a:lnTo>
                  <a:pt x="1092144" y="1557652"/>
                </a:lnTo>
                <a:lnTo>
                  <a:pt x="1062750" y="1595000"/>
                </a:lnTo>
                <a:lnTo>
                  <a:pt x="1030297" y="1630131"/>
                </a:lnTo>
                <a:lnTo>
                  <a:pt x="995165" y="1662585"/>
                </a:lnTo>
                <a:lnTo>
                  <a:pt x="957817" y="1691978"/>
                </a:lnTo>
                <a:lnTo>
                  <a:pt x="918454" y="1718228"/>
                </a:lnTo>
                <a:lnTo>
                  <a:pt x="877280" y="1741251"/>
                </a:lnTo>
                <a:lnTo>
                  <a:pt x="834496" y="1760961"/>
                </a:lnTo>
                <a:lnTo>
                  <a:pt x="790306" y="1777276"/>
                </a:lnTo>
                <a:lnTo>
                  <a:pt x="744912" y="1790112"/>
                </a:lnTo>
                <a:lnTo>
                  <a:pt x="698517" y="1799384"/>
                </a:lnTo>
                <a:lnTo>
                  <a:pt x="651323" y="1805009"/>
                </a:lnTo>
                <a:lnTo>
                  <a:pt x="603533" y="1806903"/>
                </a:lnTo>
                <a:close/>
              </a:path>
            </a:pathLst>
          </a:custGeom>
          <a:solidFill>
            <a:srgbClr val="F1C6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724400" y="-7809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rgbClr val="002060"/>
                </a:solidFill>
              </a:rPr>
              <a:t>Findings</a:t>
            </a:r>
            <a:endParaRPr lang="en-IE" sz="7200" b="1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099" y="1122239"/>
            <a:ext cx="13443301" cy="9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52425">
              <a:lnSpc>
                <a:spcPct val="150000"/>
              </a:lnSpc>
              <a:spcBef>
                <a:spcPts val="100"/>
              </a:spcBef>
            </a:pPr>
            <a:r>
              <a:rPr lang="en-GB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Georgia" panose="02040502050405020303"/>
                <a:cs typeface="Georgia" panose="02040502050405020303"/>
              </a:rPr>
              <a:t>A. Cart Performance and Conversion Metrics</a:t>
            </a:r>
          </a:p>
        </p:txBody>
      </p:sp>
      <p:graphicFrame>
        <p:nvGraphicFramePr>
          <p:cNvPr id="5" name="Chart 4"/>
          <p:cNvGraphicFramePr/>
          <p:nvPr/>
        </p:nvGraphicFramePr>
        <p:xfrm>
          <a:off x="838200" y="2669202"/>
          <a:ext cx="7543800" cy="62080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Chart 6"/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2669202"/>
            <a:ext cx="7162800" cy="62080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2764</TotalTime>
  <Words>1294</Words>
  <Application>Microsoft Office PowerPoint</Application>
  <PresentationFormat>Custom</PresentationFormat>
  <Paragraphs>167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Georgia</vt:lpstr>
      <vt:lpstr>Lucida Sans Unicode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Business Aims</vt:lpstr>
      <vt:lpstr>Key Performance 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MAGIC MADE</dc:title>
  <dc:creator>Balogun Titilayo</dc:creator>
  <cp:keywords>DAGqmvGg90c,BAGbduKYBjQ,0</cp:keywords>
  <cp:lastModifiedBy>Titilayo Balogun</cp:lastModifiedBy>
  <cp:revision>20</cp:revision>
  <dcterms:created xsi:type="dcterms:W3CDTF">2025-06-17T15:45:00Z</dcterms:created>
  <dcterms:modified xsi:type="dcterms:W3CDTF">2025-11-21T22:59:35Z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2025-06-17T01:00:00Z</vt:filetime>
  </property>
  <property fmtid="{D5CDD505-2E9C-101B-9397-08002B2CF9AE}" pid="3" name="Creator">
    <vt:lpwstr>Canva</vt:lpwstr>
  </property>
  <property fmtid="{D5CDD505-2E9C-101B-9397-08002B2CF9AE}" pid="4" name="LastSaved">
    <vt:filetime>2025-06-17T01:00:00Z</vt:filetime>
  </property>
  <property fmtid="{D5CDD505-2E9C-101B-9397-08002B2CF9AE}" pid="5" name="Producer">
    <vt:lpwstr>Canva</vt:lpwstr>
  </property>
  <property fmtid="{D5CDD505-2E9C-101B-9397-08002B2CF9AE}" pid="6" name="ICV">
    <vt:lpwstr>451C5944A5A04018B53CCCEE0F2B3EEF_12</vt:lpwstr>
  </property>
  <property fmtid="{D5CDD505-2E9C-101B-9397-08002B2CF9AE}" pid="7" name="KSOProductBuildVer">
    <vt:lpwstr>2057-12.2.0.21546</vt:lpwstr>
  </property>
</Properties>
</file>